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9" r:id="rId9"/>
    <p:sldId id="263" r:id="rId10"/>
    <p:sldId id="266" r:id="rId11"/>
    <p:sldId id="265" r:id="rId12"/>
    <p:sldId id="267" r:id="rId13"/>
    <p:sldId id="264" r:id="rId14"/>
    <p:sldId id="268" r:id="rId15"/>
    <p:sldId id="270" r:id="rId1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945F"/>
    <a:srgbClr val="2ABC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3" autoAdjust="0"/>
    <p:restoredTop sz="94662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5C0C3-DAAF-4B2B-A92E-ADB07C641E40}" type="datetimeFigureOut">
              <a:rPr lang="hu-HU" smtClean="0"/>
              <a:pPr/>
              <a:t>2011.04.26.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D20B3-E75E-4537-8306-D61C52ACB2C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5C0C3-DAAF-4B2B-A92E-ADB07C641E40}" type="datetimeFigureOut">
              <a:rPr lang="hu-HU" smtClean="0"/>
              <a:pPr/>
              <a:t>2011.04.26.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D20B3-E75E-4537-8306-D61C52ACB2C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5C0C3-DAAF-4B2B-A92E-ADB07C641E40}" type="datetimeFigureOut">
              <a:rPr lang="hu-HU" smtClean="0"/>
              <a:pPr/>
              <a:t>2011.04.26.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D20B3-E75E-4537-8306-D61C52ACB2C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5C0C3-DAAF-4B2B-A92E-ADB07C641E40}" type="datetimeFigureOut">
              <a:rPr lang="hu-HU" smtClean="0"/>
              <a:pPr/>
              <a:t>2011.04.26.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D20B3-E75E-4537-8306-D61C52ACB2C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5C0C3-DAAF-4B2B-A92E-ADB07C641E40}" type="datetimeFigureOut">
              <a:rPr lang="hu-HU" smtClean="0"/>
              <a:pPr/>
              <a:t>2011.04.26.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D20B3-E75E-4537-8306-D61C52ACB2C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5C0C3-DAAF-4B2B-A92E-ADB07C641E40}" type="datetimeFigureOut">
              <a:rPr lang="hu-HU" smtClean="0"/>
              <a:pPr/>
              <a:t>2011.04.26.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D20B3-E75E-4537-8306-D61C52ACB2C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5C0C3-DAAF-4B2B-A92E-ADB07C641E40}" type="datetimeFigureOut">
              <a:rPr lang="hu-HU" smtClean="0"/>
              <a:pPr/>
              <a:t>2011.04.26.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D20B3-E75E-4537-8306-D61C52ACB2C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5C0C3-DAAF-4B2B-A92E-ADB07C641E40}" type="datetimeFigureOut">
              <a:rPr lang="hu-HU" smtClean="0"/>
              <a:pPr/>
              <a:t>2011.04.26.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D20B3-E75E-4537-8306-D61C52ACB2C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5C0C3-DAAF-4B2B-A92E-ADB07C641E40}" type="datetimeFigureOut">
              <a:rPr lang="hu-HU" smtClean="0"/>
              <a:pPr/>
              <a:t>2011.04.26.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D20B3-E75E-4537-8306-D61C52ACB2C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5C0C3-DAAF-4B2B-A92E-ADB07C641E40}" type="datetimeFigureOut">
              <a:rPr lang="hu-HU" smtClean="0"/>
              <a:pPr/>
              <a:t>2011.04.26.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D20B3-E75E-4537-8306-D61C52ACB2C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5C0C3-DAAF-4B2B-A92E-ADB07C641E40}" type="datetimeFigureOut">
              <a:rPr lang="hu-HU" smtClean="0"/>
              <a:pPr/>
              <a:t>2011.04.26.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D20B3-E75E-4537-8306-D61C52ACB2C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5C0C3-DAAF-4B2B-A92E-ADB07C641E40}" type="datetimeFigureOut">
              <a:rPr lang="hu-HU" smtClean="0"/>
              <a:pPr/>
              <a:t>2011.04.26.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D20B3-E75E-4537-8306-D61C52ACB2CA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newsfla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hu.wikipedia.org/w/index.php?title=F%C3%A1jl:KoppenclassificationworldmapCs.png&amp;filetimestamp=20100622110551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827584" y="692697"/>
            <a:ext cx="7772400" cy="1470025"/>
          </a:xfrm>
          <a:ln>
            <a:solidFill>
              <a:schemeClr val="accent1">
                <a:lumMod val="10000"/>
                <a:alpha val="0"/>
              </a:schemeClr>
            </a:solidFill>
          </a:ln>
        </p:spPr>
        <p:txBody>
          <a:bodyPr>
            <a:noAutofit/>
            <a:scene3d>
              <a:camera prst="orthographicFront"/>
              <a:lightRig rig="sunset" dir="t"/>
            </a:scene3d>
            <a:sp3d prstMaterial="matte"/>
          </a:bodyPr>
          <a:lstStyle/>
          <a:p>
            <a:r>
              <a:rPr lang="hu-HU" sz="5400" dirty="0" smtClean="0">
                <a:solidFill>
                  <a:schemeClr val="tx2"/>
                </a:solidFill>
                <a:effectLst>
                  <a:outerShdw blurRad="60007" dist="200025" dir="15000000" sy="30000" kx="-1800000" algn="bl" rotWithShape="0">
                    <a:schemeClr val="tx1">
                      <a:alpha val="32000"/>
                    </a:schemeClr>
                  </a:outerShdw>
                </a:effectLst>
                <a:latin typeface="Forte" pitchFamily="66" charset="0"/>
              </a:rPr>
              <a:t>Meleg mérsékelt öv</a:t>
            </a:r>
            <a:endParaRPr lang="hu-HU" sz="5400" dirty="0">
              <a:solidFill>
                <a:schemeClr val="tx2"/>
              </a:solidFill>
              <a:effectLst>
                <a:outerShdw blurRad="60007" dist="200025" dir="15000000" sy="30000" kx="-1800000" algn="bl" rotWithShape="0">
                  <a:schemeClr val="tx1">
                    <a:alpha val="32000"/>
                  </a:schemeClr>
                </a:outerShdw>
              </a:effectLst>
              <a:latin typeface="Forte" pitchFamily="66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31640" y="1844824"/>
            <a:ext cx="6400800" cy="1752600"/>
          </a:xfrm>
        </p:spPr>
        <p:txBody>
          <a:bodyPr>
            <a:normAutofit/>
          </a:bodyPr>
          <a:lstStyle/>
          <a:p>
            <a:r>
              <a:rPr lang="hu-HU" sz="4400" dirty="0" smtClean="0">
                <a:solidFill>
                  <a:schemeClr val="tx2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Forte" pitchFamily="66" charset="0"/>
              </a:rPr>
              <a:t>Mediterrán terület</a:t>
            </a:r>
            <a:endParaRPr lang="hu-HU" sz="4400" dirty="0">
              <a:solidFill>
                <a:schemeClr val="tx2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Forte" pitchFamily="66" charset="0"/>
            </a:endParaRPr>
          </a:p>
        </p:txBody>
      </p:sp>
      <p:pic>
        <p:nvPicPr>
          <p:cNvPr id="4" name="Kép 3" descr="http://upload.wikimedia.org/wikipedia/commons/thumb/c/cb/KoppenclassificationworldmapCs.png/300px-KoppenclassificationworldmapCs.pn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2636912"/>
            <a:ext cx="5616624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 descr="imagesCAJ9YZ8V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20725880">
            <a:off x="430258" y="328068"/>
            <a:ext cx="3096344" cy="3816780"/>
          </a:xfrm>
          <a:prstGeom prst="rect">
            <a:avLst/>
          </a:prstGeom>
        </p:spPr>
      </p:pic>
      <p:pic>
        <p:nvPicPr>
          <p:cNvPr id="5" name="Kép 4" descr="imagesCA2ZGYS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222443">
            <a:off x="4820239" y="769076"/>
            <a:ext cx="3787306" cy="2520280"/>
          </a:xfrm>
          <a:prstGeom prst="rect">
            <a:avLst/>
          </a:prstGeom>
        </p:spPr>
      </p:pic>
      <p:pic>
        <p:nvPicPr>
          <p:cNvPr id="7" name="Kép 6" descr="imagesCADZCG2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414707">
            <a:off x="3937050" y="3442122"/>
            <a:ext cx="2808312" cy="2808312"/>
          </a:xfrm>
          <a:prstGeom prst="rect">
            <a:avLst/>
          </a:prstGeo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260648"/>
            <a:ext cx="8229600" cy="4525963"/>
          </a:xfrm>
        </p:spPr>
        <p:txBody>
          <a:bodyPr>
            <a:normAutofit/>
          </a:bodyPr>
          <a:lstStyle/>
          <a:p>
            <a:r>
              <a:rPr lang="hu-HU" sz="3600" dirty="0" smtClean="0">
                <a:latin typeface="Comic Sans MS" pitchFamily="66" charset="0"/>
              </a:rPr>
              <a:t>„Önszántából érkezet”, nagy termetűek: trópusi gyümölcsevő denevér, trópusi repülőkutya</a:t>
            </a:r>
          </a:p>
          <a:p>
            <a:r>
              <a:rPr lang="hu-HU" sz="3600" dirty="0" smtClean="0">
                <a:latin typeface="Comic Sans MS" pitchFamily="66" charset="0"/>
              </a:rPr>
              <a:t>Hüllők: görög teknős, homoki kígyó</a:t>
            </a:r>
          </a:p>
          <a:p>
            <a:r>
              <a:rPr lang="hu-HU" sz="3600" dirty="0" smtClean="0">
                <a:latin typeface="Comic Sans MS" pitchFamily="66" charset="0"/>
              </a:rPr>
              <a:t>(puhatestűek, kabócák)</a:t>
            </a:r>
            <a:endParaRPr lang="hu-HU" sz="3600" dirty="0">
              <a:latin typeface="Comic Sans MS" pitchFamily="66" charset="0"/>
            </a:endParaRPr>
          </a:p>
        </p:txBody>
      </p:sp>
      <p:pic>
        <p:nvPicPr>
          <p:cNvPr id="5" name="Kép 4" descr="kepek_repulo-kutya_126113879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3573016"/>
            <a:ext cx="3888432" cy="2927943"/>
          </a:xfrm>
          <a:prstGeom prst="rect">
            <a:avLst/>
          </a:prstGeom>
        </p:spPr>
      </p:pic>
      <p:pic>
        <p:nvPicPr>
          <p:cNvPr id="6" name="Kép 5" descr="imagesCAZWKXS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3573016"/>
            <a:ext cx="3899510" cy="2880320"/>
          </a:xfrm>
          <a:prstGeom prst="rect">
            <a:avLst/>
          </a:prstGeo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 descr="kigyó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2159445"/>
            <a:ext cx="5724128" cy="4221883"/>
          </a:xfrm>
          <a:prstGeom prst="rect">
            <a:avLst/>
          </a:prstGeom>
        </p:spPr>
      </p:pic>
      <p:pic>
        <p:nvPicPr>
          <p:cNvPr id="5" name="Kép 4" descr="tek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260648"/>
            <a:ext cx="4344090" cy="2880320"/>
          </a:xfrm>
          <a:prstGeom prst="rect">
            <a:avLst/>
          </a:prstGeo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800" dirty="0" smtClean="0"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Forte" pitchFamily="66" charset="0"/>
              </a:rPr>
              <a:t>Mezőgazdaság</a:t>
            </a:r>
            <a:endParaRPr lang="hu-HU" sz="4800" dirty="0"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Forte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/>
          <a:lstStyle/>
          <a:p>
            <a:r>
              <a:rPr lang="hu-HU" dirty="0" smtClean="0">
                <a:latin typeface="Comic Sans MS" pitchFamily="66" charset="0"/>
              </a:rPr>
              <a:t>Szárazságot ás meleget jól tűrő növényeket termesztenek, pl.: olajfa</a:t>
            </a:r>
          </a:p>
          <a:p>
            <a:r>
              <a:rPr lang="hu-HU" dirty="0" smtClean="0">
                <a:latin typeface="Comic Sans MS" pitchFamily="66" charset="0"/>
              </a:rPr>
              <a:t>Sok öntözést igényelnek a citrusfélék</a:t>
            </a:r>
          </a:p>
          <a:p>
            <a:r>
              <a:rPr lang="hu-HU" dirty="0" smtClean="0">
                <a:latin typeface="Comic Sans MS" pitchFamily="66" charset="0"/>
              </a:rPr>
              <a:t>Elterjedt még a füge és a szőlő</a:t>
            </a:r>
          </a:p>
          <a:p>
            <a:endParaRPr lang="hu-HU" dirty="0" smtClean="0"/>
          </a:p>
        </p:txBody>
      </p:sp>
      <p:pic>
        <p:nvPicPr>
          <p:cNvPr id="5" name="Kép 4" descr="fds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3888" y="4221088"/>
            <a:ext cx="2714625" cy="1685925"/>
          </a:xfrm>
          <a:prstGeom prst="rect">
            <a:avLst/>
          </a:prstGeom>
        </p:spPr>
      </p:pic>
      <p:pic>
        <p:nvPicPr>
          <p:cNvPr id="6" name="Kép 5" descr="tfj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4725144"/>
            <a:ext cx="2505075" cy="1828800"/>
          </a:xfrm>
          <a:prstGeom prst="rect">
            <a:avLst/>
          </a:prstGeom>
        </p:spPr>
      </p:pic>
      <p:pic>
        <p:nvPicPr>
          <p:cNvPr id="7" name="Kép 6" descr="hvzu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08304" y="3212976"/>
            <a:ext cx="1152525" cy="3238500"/>
          </a:xfrm>
          <a:prstGeom prst="rect">
            <a:avLst/>
          </a:prstGeo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88640"/>
            <a:ext cx="8229600" cy="4525963"/>
          </a:xfrm>
        </p:spPr>
        <p:txBody>
          <a:bodyPr/>
          <a:lstStyle/>
          <a:p>
            <a:r>
              <a:rPr lang="hu-HU" dirty="0" smtClean="0">
                <a:latin typeface="Comic Sans MS" pitchFamily="66" charset="0"/>
              </a:rPr>
              <a:t>Dél-olaszország gazdasága viszonylag fejletlen. A hegyvidékeken juhot és kecskét tartanak.</a:t>
            </a:r>
          </a:p>
          <a:p>
            <a:r>
              <a:rPr lang="hu-HU" dirty="0" smtClean="0">
                <a:latin typeface="Comic Sans MS" pitchFamily="66" charset="0"/>
              </a:rPr>
              <a:t>Franciaországban parfümöket készítenek</a:t>
            </a:r>
          </a:p>
          <a:p>
            <a:r>
              <a:rPr lang="hu-HU" dirty="0" smtClean="0">
                <a:latin typeface="Comic Sans MS" pitchFamily="66" charset="0"/>
              </a:rPr>
              <a:t>A török mediterrán tengerpartokról fontos exportcikkek: gyapot, dohány, füge, mazsola</a:t>
            </a:r>
          </a:p>
          <a:p>
            <a:endParaRPr lang="hu-HU" dirty="0" smtClean="0">
              <a:latin typeface="Comic Sans MS" pitchFamily="66" charset="0"/>
            </a:endParaRPr>
          </a:p>
        </p:txBody>
      </p:sp>
      <p:pic>
        <p:nvPicPr>
          <p:cNvPr id="6" name="Kép 5" descr="gyap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832" y="4437112"/>
            <a:ext cx="3240360" cy="2164458"/>
          </a:xfrm>
          <a:prstGeom prst="rect">
            <a:avLst/>
          </a:prstGeom>
        </p:spPr>
      </p:pic>
      <p:pic>
        <p:nvPicPr>
          <p:cNvPr id="8" name="Kép 7" descr="h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4437112"/>
            <a:ext cx="2940638" cy="2160240"/>
          </a:xfrm>
          <a:prstGeom prst="rect">
            <a:avLst/>
          </a:prstGeom>
        </p:spPr>
      </p:pic>
      <p:pic>
        <p:nvPicPr>
          <p:cNvPr id="9" name="Kép 8" descr="doh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00192" y="4437112"/>
            <a:ext cx="2624708" cy="2160240"/>
          </a:xfrm>
          <a:prstGeom prst="rect">
            <a:avLst/>
          </a:prstGeo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solidFill>
                  <a:schemeClr val="tx2"/>
                </a:solidFill>
                <a:latin typeface="Forte" pitchFamily="66" charset="0"/>
              </a:rPr>
              <a:t>Készítette: Pál Anna &amp; Péter Fanni</a:t>
            </a:r>
            <a:endParaRPr lang="hu-HU" dirty="0">
              <a:solidFill>
                <a:schemeClr val="tx2"/>
              </a:solidFill>
              <a:latin typeface="Forte" pitchFamily="66" charset="0"/>
            </a:endParaRPr>
          </a:p>
        </p:txBody>
      </p:sp>
      <p:pic>
        <p:nvPicPr>
          <p:cNvPr id="5" name="Kép 4" descr="imagesCAETXCB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1988840"/>
            <a:ext cx="5287392" cy="3960440"/>
          </a:xfrm>
          <a:prstGeom prst="rect">
            <a:avLst/>
          </a:prstGeo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hu-HU" sz="4800" dirty="0" smtClean="0"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Forte" pitchFamily="66" charset="0"/>
              </a:rPr>
              <a:t>É</a:t>
            </a:r>
            <a:r>
              <a:rPr lang="hu-HU" sz="4800" dirty="0" smtClean="0"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Forte" pitchFamily="66" charset="0"/>
              </a:rPr>
              <a:t>ghajlat</a:t>
            </a:r>
            <a:endParaRPr lang="hu-HU" sz="4800" dirty="0"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Forte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latin typeface="Comic Sans MS" pitchFamily="66" charset="0"/>
              </a:rPr>
              <a:t>Nyár: forró, száraz, napsütéses időjárás</a:t>
            </a:r>
          </a:p>
          <a:p>
            <a:r>
              <a:rPr lang="hu-HU" dirty="0" smtClean="0">
                <a:latin typeface="Comic Sans MS" pitchFamily="66" charset="0"/>
              </a:rPr>
              <a:t>Tél: enyhe, csapadékos</a:t>
            </a:r>
          </a:p>
          <a:p>
            <a:r>
              <a:rPr lang="hu-HU" dirty="0" smtClean="0">
                <a:latin typeface="Comic Sans MS" pitchFamily="66" charset="0"/>
              </a:rPr>
              <a:t>Évi közép hőmérséklet: 10-20 °C</a:t>
            </a:r>
          </a:p>
          <a:p>
            <a:r>
              <a:rPr lang="hu-HU" dirty="0" smtClean="0">
                <a:latin typeface="Comic Sans MS" pitchFamily="66" charset="0"/>
              </a:rPr>
              <a:t>Egyenetlen csapadék eloszlás</a:t>
            </a:r>
          </a:p>
          <a:p>
            <a:r>
              <a:rPr lang="hu-HU" dirty="0" smtClean="0">
                <a:latin typeface="Comic Sans MS" pitchFamily="66" charset="0"/>
              </a:rPr>
              <a:t>Nagy éves </a:t>
            </a:r>
            <a:r>
              <a:rPr lang="hu-HU" dirty="0" err="1" smtClean="0">
                <a:latin typeface="Comic Sans MS" pitchFamily="66" charset="0"/>
              </a:rPr>
              <a:t>hőingás</a:t>
            </a:r>
            <a:endParaRPr lang="hu-HU" dirty="0" smtClean="0">
              <a:latin typeface="Comic Sans MS" pitchFamily="66" charset="0"/>
            </a:endParaRPr>
          </a:p>
          <a:p>
            <a:endParaRPr lang="hu-HU" dirty="0" smtClean="0"/>
          </a:p>
          <a:p>
            <a:endParaRPr lang="hu-HU" dirty="0"/>
          </a:p>
        </p:txBody>
      </p:sp>
      <p:pic>
        <p:nvPicPr>
          <p:cNvPr id="4" name="Kép 3" descr="imagesCAS4PT3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4077072"/>
            <a:ext cx="4094584" cy="2494874"/>
          </a:xfrm>
          <a:prstGeom prst="rect">
            <a:avLst/>
          </a:prstGeo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/>
          </a:blip>
          <a:stretch>
            <a:fillRect/>
          </a:stretch>
        </p:blipFill>
        <p:spPr bwMode="auto">
          <a:xfrm>
            <a:off x="2483768" y="1412776"/>
            <a:ext cx="4032448" cy="3996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zöveg helye 9"/>
          <p:cNvSpPr>
            <a:spLocks noGrp="1"/>
          </p:cNvSpPr>
          <p:nvPr>
            <p:ph type="body" sz="half" idx="2"/>
          </p:nvPr>
        </p:nvSpPr>
        <p:spPr>
          <a:xfrm>
            <a:off x="348680" y="188640"/>
            <a:ext cx="8795320" cy="1561852"/>
          </a:xfrm>
        </p:spPr>
        <p:txBody>
          <a:bodyPr>
            <a:noAutofit/>
          </a:bodyPr>
          <a:lstStyle/>
          <a:p>
            <a:r>
              <a:rPr lang="hu-HU" sz="3200" dirty="0" smtClean="0">
                <a:latin typeface="Comic Sans MS" pitchFamily="66" charset="0"/>
              </a:rPr>
              <a:t>Évi csapadék mennyiség: 500-1500 mm</a:t>
            </a:r>
          </a:p>
          <a:p>
            <a:r>
              <a:rPr lang="hu-HU" sz="3200" dirty="0" smtClean="0">
                <a:latin typeface="Comic Sans MS" pitchFamily="66" charset="0"/>
              </a:rPr>
              <a:t>Földközi – t. mentén: évi </a:t>
            </a:r>
            <a:r>
              <a:rPr lang="hu-HU" sz="3200" dirty="0" err="1" smtClean="0">
                <a:latin typeface="Comic Sans MS" pitchFamily="66" charset="0"/>
              </a:rPr>
              <a:t>cs</a:t>
            </a:r>
            <a:r>
              <a:rPr lang="hu-HU" sz="3200" dirty="0" smtClean="0">
                <a:latin typeface="Comic Sans MS" pitchFamily="66" charset="0"/>
              </a:rPr>
              <a:t>.: 600-1000 mm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5517232"/>
            <a:ext cx="7740352" cy="1100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5400" dirty="0" smtClean="0"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Forte" pitchFamily="66" charset="0"/>
              </a:rPr>
              <a:t>Vízjárás</a:t>
            </a:r>
            <a:endParaRPr lang="hu-HU" sz="5400" dirty="0"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Forte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latin typeface="Comic Sans MS" pitchFamily="66" charset="0"/>
              </a:rPr>
              <a:t>Nyáron majdnem kiszáradnak, télen sok az áradás =&gt; nagy vízszintingadozás</a:t>
            </a:r>
          </a:p>
        </p:txBody>
      </p:sp>
      <p:pic>
        <p:nvPicPr>
          <p:cNvPr id="5" name="Kép 4" descr="20050103diagram6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2710339"/>
            <a:ext cx="5760640" cy="4147661"/>
          </a:xfrm>
          <a:prstGeom prst="rect">
            <a:avLst/>
          </a:prstGeo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Forte" pitchFamily="66" charset="0"/>
              </a:rPr>
              <a:t>Felszínformálás és a talajtípus</a:t>
            </a:r>
            <a:endParaRPr lang="hu-HU" dirty="0"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Forte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u-HU" sz="3000" dirty="0" smtClean="0">
                <a:latin typeface="Comic Sans MS" pitchFamily="66" charset="0"/>
              </a:rPr>
              <a:t>Télen a folyók, nyáron az aprózódás és záporok általi lejtőmosás</a:t>
            </a:r>
          </a:p>
          <a:p>
            <a:r>
              <a:rPr lang="hu-HU" sz="3000" dirty="0" smtClean="0">
                <a:latin typeface="Comic Sans MS" pitchFamily="66" charset="0"/>
              </a:rPr>
              <a:t>barna mediterrán </a:t>
            </a:r>
            <a:r>
              <a:rPr lang="hu-HU" sz="3000" dirty="0">
                <a:latin typeface="Comic Sans MS" pitchFamily="66" charset="0"/>
              </a:rPr>
              <a:t>t.: </a:t>
            </a:r>
            <a:r>
              <a:rPr lang="hu-HU" sz="3000" dirty="0" smtClean="0">
                <a:latin typeface="Comic Sans MS" pitchFamily="66" charset="0"/>
              </a:rPr>
              <a:t>csapadékosabb </a:t>
            </a:r>
            <a:r>
              <a:rPr lang="hu-HU" sz="3000" dirty="0">
                <a:latin typeface="Comic Sans MS" pitchFamily="66" charset="0"/>
              </a:rPr>
              <a:t>t-en, </a:t>
            </a:r>
            <a:r>
              <a:rPr lang="hu-HU" sz="3000" dirty="0" smtClean="0">
                <a:latin typeface="Comic Sans MS" pitchFamily="66" charset="0"/>
              </a:rPr>
              <a:t>mésztartalma </a:t>
            </a:r>
            <a:r>
              <a:rPr lang="hu-HU" sz="3000" dirty="0">
                <a:latin typeface="Comic Sans MS" pitchFamily="66" charset="0"/>
              </a:rPr>
              <a:t>nincs</a:t>
            </a:r>
          </a:p>
          <a:p>
            <a:r>
              <a:rPr lang="hu-HU" sz="3000" dirty="0" smtClean="0">
                <a:latin typeface="Comic Sans MS" pitchFamily="66" charset="0"/>
              </a:rPr>
              <a:t>terra </a:t>
            </a:r>
            <a:r>
              <a:rPr lang="hu-HU" sz="3000" dirty="0" err="1">
                <a:latin typeface="Comic Sans MS" pitchFamily="66" charset="0"/>
              </a:rPr>
              <a:t>rossa</a:t>
            </a:r>
            <a:r>
              <a:rPr lang="hu-HU" sz="3000" dirty="0">
                <a:latin typeface="Comic Sans MS" pitchFamily="66" charset="0"/>
              </a:rPr>
              <a:t>: vasoxidokban gazdag nagy </a:t>
            </a:r>
            <a:r>
              <a:rPr lang="hu-HU" sz="3000" dirty="0" smtClean="0">
                <a:latin typeface="Comic Sans MS" pitchFamily="66" charset="0"/>
              </a:rPr>
              <a:t>agyagtartalmú, </a:t>
            </a:r>
            <a:r>
              <a:rPr lang="hu-HU" sz="3000" dirty="0" smtClean="0">
                <a:latin typeface="Comic Sans MS" pitchFamily="66" charset="0"/>
              </a:rPr>
              <a:t>enyhén</a:t>
            </a:r>
            <a:r>
              <a:rPr lang="hu-HU" sz="3000" dirty="0" smtClean="0">
                <a:latin typeface="Comic Sans MS" pitchFamily="66" charset="0"/>
              </a:rPr>
              <a:t> </a:t>
            </a:r>
            <a:r>
              <a:rPr lang="hu-HU" sz="3000" dirty="0" smtClean="0">
                <a:latin typeface="Comic Sans MS" pitchFamily="66" charset="0"/>
              </a:rPr>
              <a:t>kilúgozott</a:t>
            </a:r>
            <a:endParaRPr lang="hu-HU" sz="3000" dirty="0">
              <a:latin typeface="Comic Sans MS" pitchFamily="66" charset="0"/>
            </a:endParaRPr>
          </a:p>
          <a:p>
            <a:r>
              <a:rPr lang="hu-HU" sz="3000" dirty="0" smtClean="0">
                <a:latin typeface="Comic Sans MS" pitchFamily="66" charset="0"/>
              </a:rPr>
              <a:t>fahéjszínű </a:t>
            </a:r>
            <a:r>
              <a:rPr lang="hu-HU" sz="3000" dirty="0">
                <a:latin typeface="Comic Sans MS" pitchFamily="66" charset="0"/>
              </a:rPr>
              <a:t>talaj: humusztartalma </a:t>
            </a:r>
            <a:r>
              <a:rPr lang="hu-HU" sz="3000" dirty="0" smtClean="0">
                <a:latin typeface="Comic Sans MS" pitchFamily="66" charset="0"/>
              </a:rPr>
              <a:t>közepes, mész </a:t>
            </a:r>
            <a:r>
              <a:rPr lang="hu-HU" sz="3000" dirty="0">
                <a:latin typeface="Comic Sans MS" pitchFamily="66" charset="0"/>
              </a:rPr>
              <a:t>is </a:t>
            </a:r>
            <a:r>
              <a:rPr lang="hu-HU" sz="3000" dirty="0" smtClean="0">
                <a:latin typeface="Comic Sans MS" pitchFamily="66" charset="0"/>
              </a:rPr>
              <a:t>található </a:t>
            </a:r>
            <a:r>
              <a:rPr lang="hu-HU" sz="3000" dirty="0">
                <a:latin typeface="Comic Sans MS" pitchFamily="66" charset="0"/>
              </a:rPr>
              <a:t>benne</a:t>
            </a:r>
            <a:endParaRPr lang="hu-HU" sz="3000" dirty="0" smtClean="0">
              <a:latin typeface="Comic Sans MS" pitchFamily="66" charset="0"/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5400" dirty="0" smtClean="0"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Forte" pitchFamily="66" charset="0"/>
              </a:rPr>
              <a:t>Természetes növénytakaró</a:t>
            </a:r>
            <a:endParaRPr lang="hu-HU" sz="5400" dirty="0"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Forte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latin typeface="Comic Sans MS" pitchFamily="66" charset="0"/>
              </a:rPr>
              <a:t>Keménylombú erdő: babérfák, paratölgyek</a:t>
            </a:r>
          </a:p>
          <a:p>
            <a:r>
              <a:rPr lang="hu-HU" sz="2800" dirty="0" smtClean="0">
                <a:latin typeface="Comic Sans MS" pitchFamily="66" charset="0"/>
              </a:rPr>
              <a:t>Tűlevelű erdő: mandulafenyők, ciprusok</a:t>
            </a:r>
          </a:p>
          <a:p>
            <a:r>
              <a:rPr lang="hu-HU" sz="2800" dirty="0" smtClean="0">
                <a:latin typeface="Comic Sans MS" pitchFamily="66" charset="0"/>
              </a:rPr>
              <a:t>Aljnövényzet: örökzöld szúrós vagy illatos levelű cserjék (jól tűrik a szárazságot)</a:t>
            </a:r>
          </a:p>
          <a:p>
            <a:endParaRPr lang="hu-HU" sz="2800" dirty="0" smtClean="0">
              <a:latin typeface="Comic Sans MS" pitchFamily="66" charset="0"/>
            </a:endParaRPr>
          </a:p>
        </p:txBody>
      </p:sp>
      <p:pic>
        <p:nvPicPr>
          <p:cNvPr id="5" name="Kép 4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3861048"/>
            <a:ext cx="2808312" cy="2638845"/>
          </a:xfrm>
          <a:prstGeom prst="rect">
            <a:avLst/>
          </a:prstGeom>
        </p:spPr>
      </p:pic>
      <p:pic>
        <p:nvPicPr>
          <p:cNvPr id="6" name="Kép 5" descr="imagesCAP96WG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9992" y="3933056"/>
            <a:ext cx="3456384" cy="2592288"/>
          </a:xfrm>
          <a:prstGeom prst="rect">
            <a:avLst/>
          </a:prstGeo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4525963"/>
          </a:xfrm>
        </p:spPr>
        <p:txBody>
          <a:bodyPr>
            <a:normAutofit/>
          </a:bodyPr>
          <a:lstStyle/>
          <a:p>
            <a:r>
              <a:rPr lang="hu-HU" dirty="0" smtClean="0">
                <a:latin typeface="Comic Sans MS" pitchFamily="66" charset="0"/>
              </a:rPr>
              <a:t>Vastag viaszrétegű vagy pikkely szerű levelekkel védekeznek a párolgás ellen</a:t>
            </a:r>
          </a:p>
          <a:p>
            <a:r>
              <a:rPr lang="hu-HU" dirty="0" smtClean="0">
                <a:latin typeface="Comic Sans MS" pitchFamily="66" charset="0"/>
              </a:rPr>
              <a:t>A természetes növényzet nagy részét kiirtották helyén mirtusz, levendula és oleander nő.</a:t>
            </a:r>
          </a:p>
        </p:txBody>
      </p:sp>
      <p:pic>
        <p:nvPicPr>
          <p:cNvPr id="4" name="Kép 3" descr="imagesCAHBBX9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3645024"/>
            <a:ext cx="4104457" cy="2736305"/>
          </a:xfrm>
          <a:prstGeom prst="rect">
            <a:avLst/>
          </a:prstGeom>
        </p:spPr>
      </p:pic>
      <p:pic>
        <p:nvPicPr>
          <p:cNvPr id="5" name="Kép 4" descr="imagesCAAQAIK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8064" y="3645024"/>
            <a:ext cx="3653107" cy="2736304"/>
          </a:xfrm>
          <a:prstGeom prst="rect">
            <a:avLst/>
          </a:prstGeo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hu-HU" b="1" i="1" dirty="0" smtClean="0">
                <a:latin typeface="Comic Sans MS" pitchFamily="66" charset="0"/>
              </a:rPr>
              <a:t> Erdőirtások:</a:t>
            </a:r>
          </a:p>
          <a:p>
            <a:r>
              <a:rPr lang="hu-HU" dirty="0" smtClean="0"/>
              <a:t>Természetes növényzet nagy részét kiirtották, különösen a libanoni cédrus fogyatkozott meg.</a:t>
            </a:r>
          </a:p>
          <a:p>
            <a:endParaRPr lang="hu-HU" dirty="0"/>
          </a:p>
        </p:txBody>
      </p:sp>
      <p:pic>
        <p:nvPicPr>
          <p:cNvPr id="4" name="Kép 3" descr="fgcn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3356992"/>
            <a:ext cx="3364703" cy="2520280"/>
          </a:xfrm>
          <a:prstGeom prst="rect">
            <a:avLst/>
          </a:prstGeom>
        </p:spPr>
      </p:pic>
      <p:pic>
        <p:nvPicPr>
          <p:cNvPr id="5" name="Kép 4" descr="tükörbe nézze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1600" y="3356992"/>
            <a:ext cx="3443090" cy="2592288"/>
          </a:xfrm>
          <a:prstGeom prst="rect">
            <a:avLst/>
          </a:prstGeo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6000" dirty="0" smtClean="0"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Forte" pitchFamily="66" charset="0"/>
              </a:rPr>
              <a:t>Állatvilág</a:t>
            </a:r>
            <a:endParaRPr lang="hu-HU" sz="6000" dirty="0"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Forte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484784"/>
            <a:ext cx="8229600" cy="4525963"/>
          </a:xfrm>
        </p:spPr>
        <p:txBody>
          <a:bodyPr>
            <a:normAutofit/>
          </a:bodyPr>
          <a:lstStyle/>
          <a:p>
            <a:r>
              <a:rPr lang="hu-HU" dirty="0">
                <a:latin typeface="Comic Sans MS" pitchFamily="66" charset="0"/>
              </a:rPr>
              <a:t>nem jellegzetes, </a:t>
            </a:r>
            <a:r>
              <a:rPr lang="hu-HU" dirty="0" smtClean="0">
                <a:latin typeface="Comic Sans MS" pitchFamily="66" charset="0"/>
              </a:rPr>
              <a:t>kevés </a:t>
            </a:r>
            <a:r>
              <a:rPr lang="hu-HU" dirty="0">
                <a:latin typeface="Comic Sans MS" pitchFamily="66" charset="0"/>
              </a:rPr>
              <a:t>az endemikus faj (</a:t>
            </a:r>
            <a:r>
              <a:rPr lang="hu-HU" dirty="0" smtClean="0">
                <a:latin typeface="Comic Sans MS" pitchFamily="66" charset="0"/>
              </a:rPr>
              <a:t>muflon)</a:t>
            </a:r>
            <a:endParaRPr lang="hu-HU" dirty="0">
              <a:latin typeface="Comic Sans MS" pitchFamily="66" charset="0"/>
            </a:endParaRPr>
          </a:p>
          <a:p>
            <a:r>
              <a:rPr lang="hu-HU" dirty="0" smtClean="0">
                <a:latin typeface="Comic Sans MS" pitchFamily="66" charset="0"/>
              </a:rPr>
              <a:t>a szomszédos övek </a:t>
            </a:r>
            <a:r>
              <a:rPr lang="hu-HU" dirty="0">
                <a:latin typeface="Comic Sans MS" pitchFamily="66" charset="0"/>
              </a:rPr>
              <a:t>fajai keverednek</a:t>
            </a:r>
          </a:p>
          <a:p>
            <a:r>
              <a:rPr lang="hu-HU" dirty="0" smtClean="0">
                <a:latin typeface="Comic Sans MS" pitchFamily="66" charset="0"/>
              </a:rPr>
              <a:t>az állatállomány nagysága jelentős, minősége silány.</a:t>
            </a:r>
          </a:p>
          <a:p>
            <a:r>
              <a:rPr lang="hu-HU" dirty="0" smtClean="0">
                <a:latin typeface="Comic Sans MS" pitchFamily="66" charset="0"/>
              </a:rPr>
              <a:t>„Ember által érkezett”: petymeg, </a:t>
            </a:r>
            <a:r>
              <a:rPr lang="hu-HU" dirty="0" err="1" smtClean="0">
                <a:latin typeface="Comic Sans MS" pitchFamily="66" charset="0"/>
              </a:rPr>
              <a:t>manguszta</a:t>
            </a:r>
            <a:endParaRPr lang="hu-HU" dirty="0" smtClean="0">
              <a:latin typeface="Comic Sans MS" pitchFamily="66" charset="0"/>
            </a:endParaRPr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Szürkeárnyalato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290</Words>
  <Application>Microsoft Office PowerPoint</Application>
  <PresentationFormat>Diavetítés a képernyőre (4:3 oldalarány)</PresentationFormat>
  <Paragraphs>41</Paragraphs>
  <Slides>15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6" baseType="lpstr">
      <vt:lpstr>Office-téma</vt:lpstr>
      <vt:lpstr>Meleg mérsékelt öv</vt:lpstr>
      <vt:lpstr>Éghajlat</vt:lpstr>
      <vt:lpstr>3. dia</vt:lpstr>
      <vt:lpstr>Vízjárás</vt:lpstr>
      <vt:lpstr>Felszínformálás és a talajtípus</vt:lpstr>
      <vt:lpstr>Természetes növénytakaró</vt:lpstr>
      <vt:lpstr>7. dia</vt:lpstr>
      <vt:lpstr>8. dia</vt:lpstr>
      <vt:lpstr>Állatvilág</vt:lpstr>
      <vt:lpstr>10. dia</vt:lpstr>
      <vt:lpstr>11. dia</vt:lpstr>
      <vt:lpstr>12. dia</vt:lpstr>
      <vt:lpstr>Mezőgazdaság</vt:lpstr>
      <vt:lpstr>14. dia</vt:lpstr>
      <vt:lpstr>Készítette: Pál Anna &amp; Péter Fanni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Meleg mérsékelt öv</dc:title>
  <dc:creator>Fanni</dc:creator>
  <cp:lastModifiedBy>Anna</cp:lastModifiedBy>
  <cp:revision>33</cp:revision>
  <dcterms:created xsi:type="dcterms:W3CDTF">2011-04-26T14:07:30Z</dcterms:created>
  <dcterms:modified xsi:type="dcterms:W3CDTF">2011-04-26T19:48:12Z</dcterms:modified>
</cp:coreProperties>
</file>