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6" d="100"/>
          <a:sy n="76" d="100"/>
        </p:scale>
        <p:origin x="-33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000EC-A335-44D6-8198-632FEC813300}" type="datetimeFigureOut">
              <a:rPr lang="hu-HU" smtClean="0"/>
              <a:t>2011.02.09.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DBC0A-C77C-4E8F-A3D8-5F110512B6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92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DBC0A-C77C-4E8F-A3D8-5F110512B6E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67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399580"/>
          </a:xfrm>
        </p:spPr>
        <p:txBody>
          <a:bodyPr>
            <a:normAutofit/>
          </a:bodyPr>
          <a:lstStyle/>
          <a:p>
            <a:r>
              <a:rPr lang="hu-HU" sz="4800" u="sng" dirty="0" smtClean="0"/>
              <a:t>Hurrikánok, tájfunok, trópusi ciklonok</a:t>
            </a:r>
            <a:endParaRPr lang="hu-HU" sz="4800" u="sng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16932"/>
            <a:ext cx="5040560" cy="3894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7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188640" y="404664"/>
            <a:ext cx="6923112" cy="792088"/>
          </a:xfrm>
        </p:spPr>
        <p:txBody>
          <a:bodyPr>
            <a:normAutofit/>
          </a:bodyPr>
          <a:lstStyle/>
          <a:p>
            <a:r>
              <a:rPr lang="hu-HU" dirty="0" smtClean="0"/>
              <a:t>Erősségük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5400600" cy="51845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      </a:t>
            </a:r>
            <a:r>
              <a:rPr lang="hu-HU" b="1" dirty="0"/>
              <a:t>1.) Gyenge: 120–155 </a:t>
            </a:r>
            <a:r>
              <a:rPr lang="hu-HU" b="1" dirty="0" smtClean="0"/>
              <a:t>km/h</a:t>
            </a:r>
          </a:p>
          <a:p>
            <a:pPr marL="0" indent="0" algn="just">
              <a:buNone/>
            </a:pPr>
            <a:r>
              <a:rPr lang="hu-HU" dirty="0" smtClean="0"/>
              <a:t>Faágak </a:t>
            </a:r>
            <a:r>
              <a:rPr lang="hu-HU" dirty="0"/>
              <a:t>törnek, gyenge gyökérzetű fák, közlekedési táblák kidőlnek, csekély károk </a:t>
            </a:r>
            <a:r>
              <a:rPr lang="hu-HU" dirty="0" smtClean="0"/>
              <a:t>a </a:t>
            </a:r>
            <a:r>
              <a:rPr lang="hu-HU" dirty="0"/>
              <a:t>kikötőkben.</a:t>
            </a:r>
          </a:p>
          <a:p>
            <a:pPr marL="0" indent="0" algn="just">
              <a:buNone/>
            </a:pPr>
            <a:r>
              <a:rPr lang="hu-HU" b="1" dirty="0" smtClean="0"/>
              <a:t>     2</a:t>
            </a:r>
            <a:r>
              <a:rPr lang="hu-HU" b="1" dirty="0"/>
              <a:t>.) Mérsékelt: 155–180 </a:t>
            </a:r>
            <a:r>
              <a:rPr lang="hu-HU" b="1" dirty="0" smtClean="0"/>
              <a:t>km/h</a:t>
            </a:r>
          </a:p>
          <a:p>
            <a:pPr marL="0" indent="0" algn="just">
              <a:buNone/>
            </a:pPr>
            <a:r>
              <a:rPr lang="hu-HU" dirty="0" smtClean="0"/>
              <a:t>Háztetők </a:t>
            </a:r>
            <a:r>
              <a:rPr lang="hu-HU" dirty="0"/>
              <a:t>felszakadnak, ajtók, ablakok törnek, faházak dőlnek össze; a tenger elönti a part menti utakat, a kikötött hajók elszabadulnak.</a:t>
            </a:r>
          </a:p>
          <a:p>
            <a:pPr marL="0" indent="0" algn="just">
              <a:buNone/>
            </a:pPr>
            <a:r>
              <a:rPr lang="hu-HU" b="1" dirty="0" smtClean="0"/>
              <a:t>     3</a:t>
            </a:r>
            <a:r>
              <a:rPr lang="hu-HU" b="1" dirty="0"/>
              <a:t>.) Erős: 180–210 </a:t>
            </a:r>
            <a:r>
              <a:rPr lang="hu-HU" b="1" dirty="0" smtClean="0"/>
              <a:t>km/h</a:t>
            </a:r>
          </a:p>
          <a:p>
            <a:pPr marL="0" indent="0" algn="just">
              <a:buNone/>
            </a:pPr>
            <a:r>
              <a:rPr lang="hu-HU" dirty="0" smtClean="0"/>
              <a:t>Gépjárművek </a:t>
            </a:r>
            <a:r>
              <a:rPr lang="hu-HU" dirty="0"/>
              <a:t>törnek össze, nagyobb fák gyökerestül kicsavarodnak; </a:t>
            </a:r>
            <a:r>
              <a:rPr lang="hu-HU" dirty="0" smtClean="0"/>
              <a:t> </a:t>
            </a:r>
            <a:r>
              <a:rPr lang="hu-HU" dirty="0"/>
              <a:t>jelentős áradások a tengerpart közelében.</a:t>
            </a:r>
          </a:p>
          <a:p>
            <a:pPr marL="0" indent="0" algn="just">
              <a:buNone/>
            </a:pPr>
            <a:r>
              <a:rPr lang="hu-HU" b="1" dirty="0" smtClean="0"/>
              <a:t>     4</a:t>
            </a:r>
            <a:r>
              <a:rPr lang="hu-HU" b="1" dirty="0"/>
              <a:t>.) Igen erős: 210–250 </a:t>
            </a:r>
            <a:r>
              <a:rPr lang="hu-HU" b="1" dirty="0" smtClean="0"/>
              <a:t>km/h</a:t>
            </a:r>
          </a:p>
          <a:p>
            <a:pPr marL="0" indent="0" algn="just">
              <a:buNone/>
            </a:pPr>
            <a:r>
              <a:rPr lang="hu-HU" dirty="0" smtClean="0"/>
              <a:t>Házak </a:t>
            </a:r>
            <a:r>
              <a:rPr lang="hu-HU" dirty="0"/>
              <a:t>roskadnak össze, kőházak falai dőlnek ki, minden fa kidől vagy kitörik; </a:t>
            </a:r>
            <a:r>
              <a:rPr lang="hu-HU" dirty="0" smtClean="0"/>
              <a:t>súlyos </a:t>
            </a:r>
            <a:r>
              <a:rPr lang="hu-HU" dirty="0"/>
              <a:t>áradások akár a tengertől 10-15 kilométerre is, teljes pusztítás a tengerpart menti 10 kilométeres sávban.</a:t>
            </a:r>
          </a:p>
          <a:p>
            <a:pPr marL="0" indent="0" algn="just">
              <a:buNone/>
            </a:pPr>
            <a:r>
              <a:rPr lang="hu-HU" b="1" dirty="0"/>
              <a:t> </a:t>
            </a:r>
            <a:r>
              <a:rPr lang="hu-HU" b="1" dirty="0" smtClean="0"/>
              <a:t>    5</a:t>
            </a:r>
            <a:r>
              <a:rPr lang="hu-HU" b="1" dirty="0"/>
              <a:t>.) Pusztító: 250 km/h </a:t>
            </a:r>
            <a:r>
              <a:rPr lang="hu-HU" b="1" dirty="0" smtClean="0"/>
              <a:t>fölött</a:t>
            </a:r>
            <a:endParaRPr lang="hu-HU" b="1" dirty="0"/>
          </a:p>
          <a:p>
            <a:pPr marL="0" indent="0" algn="just">
              <a:buNone/>
            </a:pPr>
            <a:r>
              <a:rPr lang="hu-HU" dirty="0" smtClean="0"/>
              <a:t>Nagyobb </a:t>
            </a:r>
            <a:r>
              <a:rPr lang="hu-HU" dirty="0"/>
              <a:t>épületek, ipari létesítmények is megsemmisülnek</a:t>
            </a:r>
            <a:r>
              <a:rPr lang="hu-HU" dirty="0" smtClean="0"/>
              <a:t>, </a:t>
            </a:r>
            <a:r>
              <a:rPr lang="hu-HU" dirty="0"/>
              <a:t>több méteres áradások és teljes pusztítás a tengertől 10-15 kilométerre 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83086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079162" cy="230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9600" dirty="0" smtClean="0">
                <a:latin typeface="+mj-lt"/>
              </a:rPr>
              <a:t>VÉGE</a:t>
            </a:r>
          </a:p>
          <a:p>
            <a:pPr marL="0" indent="0" algn="ctr">
              <a:buNone/>
            </a:pPr>
            <a:endParaRPr lang="hu-HU" sz="2800" dirty="0" smtClean="0">
              <a:latin typeface="+mj-lt"/>
            </a:endParaRPr>
          </a:p>
          <a:p>
            <a:pPr marL="0" indent="0" algn="ctr">
              <a:buNone/>
            </a:pPr>
            <a:endParaRPr lang="hu-HU" sz="2800" dirty="0">
              <a:latin typeface="+mj-lt"/>
            </a:endParaRPr>
          </a:p>
          <a:p>
            <a:pPr marL="0" indent="0" algn="ctr">
              <a:buNone/>
            </a:pPr>
            <a:endParaRPr lang="hu-HU" sz="2800" dirty="0" smtClean="0">
              <a:latin typeface="+mj-lt"/>
            </a:endParaRPr>
          </a:p>
          <a:p>
            <a:pPr marL="0" indent="0" algn="ctr">
              <a:buNone/>
            </a:pPr>
            <a:endParaRPr lang="hu-HU" sz="2800" dirty="0">
              <a:latin typeface="+mj-lt"/>
            </a:endParaRPr>
          </a:p>
          <a:p>
            <a:pPr marL="0" indent="0" algn="ctr">
              <a:buNone/>
            </a:pPr>
            <a:r>
              <a:rPr lang="hu-HU" sz="2800" dirty="0" smtClean="0">
                <a:latin typeface="+mj-lt"/>
              </a:rPr>
              <a:t>Készítette:</a:t>
            </a:r>
          </a:p>
          <a:p>
            <a:pPr marL="0" indent="0" algn="ctr">
              <a:buNone/>
            </a:pPr>
            <a:endParaRPr lang="hu-HU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2800" dirty="0" smtClean="0">
                <a:latin typeface="+mj-lt"/>
              </a:rPr>
              <a:t>Wéber Kori</a:t>
            </a:r>
            <a:endParaRPr lang="hu-HU" sz="2800" dirty="0">
              <a:latin typeface="+mj-lt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56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2675467"/>
            <a:ext cx="7704855" cy="3450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>
                <a:latin typeface="Times New Roman"/>
                <a:ea typeface="Times New Roman"/>
              </a:rPr>
              <a:t> </a:t>
            </a:r>
            <a:r>
              <a:rPr lang="hu-HU" dirty="0">
                <a:ea typeface="Times New Roman"/>
              </a:rPr>
              <a:t>A </a:t>
            </a:r>
            <a:r>
              <a:rPr lang="hu-HU" b="1" dirty="0">
                <a:ea typeface="Times New Roman"/>
              </a:rPr>
              <a:t>trópusi ciklon</a:t>
            </a:r>
            <a:r>
              <a:rPr lang="hu-HU" dirty="0">
                <a:ea typeface="Times New Roman"/>
              </a:rPr>
              <a:t> több száz kilométer átmérőjű felhőörvényt jelent, amely a trópusokon általában az 5. és a 20. szélességi kör között keletkezik</a:t>
            </a:r>
            <a:r>
              <a:rPr lang="hu-HU" dirty="0" smtClean="0">
                <a:ea typeface="Times New Roman"/>
              </a:rPr>
              <a:t>.</a:t>
            </a:r>
          </a:p>
          <a:p>
            <a:pPr marL="0" indent="0" algn="just">
              <a:buNone/>
            </a:pPr>
            <a:r>
              <a:rPr lang="hu-HU" dirty="0" smtClean="0">
                <a:ea typeface="Times New Roman"/>
              </a:rPr>
              <a:t> A Csendes-óceáni térségben tájfunnak hívják (jelentése: nagy szél), míg a Karib-tenger környékén hurrikán a neve. </a:t>
            </a:r>
          </a:p>
          <a:p>
            <a:pPr marL="0" indent="0" algn="just">
              <a:buNone/>
            </a:pPr>
            <a:r>
              <a:rPr lang="hu-HU" dirty="0">
                <a:ea typeface="Times New Roman"/>
              </a:rPr>
              <a:t> </a:t>
            </a:r>
            <a:r>
              <a:rPr lang="hu-HU" dirty="0" err="1" smtClean="0">
                <a:ea typeface="Times New Roman"/>
              </a:rPr>
              <a:t>Ciklonálisan</a:t>
            </a:r>
            <a:r>
              <a:rPr lang="hu-HU" dirty="0">
                <a:ea typeface="Times New Roman"/>
              </a:rPr>
              <a:t>, vagyis az északi féltekén az óramutató járásával ellentétes, a délin vele egyező irányban forog</a:t>
            </a:r>
            <a:r>
              <a:rPr lang="hu-HU" dirty="0" smtClean="0">
                <a:ea typeface="Times New Roman"/>
              </a:rPr>
              <a:t>. </a:t>
            </a:r>
            <a:r>
              <a:rPr lang="hu-HU" dirty="0">
                <a:ea typeface="Times New Roman"/>
              </a:rPr>
              <a:t>Az örvénylés </a:t>
            </a:r>
            <a:r>
              <a:rPr lang="hu-HU" dirty="0" smtClean="0">
                <a:ea typeface="Times New Roman"/>
              </a:rPr>
              <a:t>irányán kívül semmiben </a:t>
            </a:r>
            <a:r>
              <a:rPr lang="hu-HU" dirty="0">
                <a:ea typeface="Times New Roman"/>
              </a:rPr>
              <a:t>sem hasonlít a hazánkban is </a:t>
            </a:r>
            <a:r>
              <a:rPr lang="hu-HU" dirty="0" smtClean="0">
                <a:ea typeface="Times New Roman"/>
              </a:rPr>
              <a:t>előforduló mérsékelt övi ciklonhoz.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7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Keletkezésük</a:t>
            </a:r>
            <a:endParaRPr lang="hu-HU" sz="4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3307763"/>
          </a:xfrm>
        </p:spPr>
        <p:txBody>
          <a:bodyPr/>
          <a:lstStyle/>
          <a:p>
            <a:pPr algn="just"/>
            <a:r>
              <a:rPr lang="hu-HU" dirty="0" smtClean="0"/>
              <a:t> Keletkezésükhöz óriási meleg vízfelület szükséges és felette megindulnak a kifejlődéshez szükséges áramlatok. </a:t>
            </a:r>
            <a:r>
              <a:rPr lang="hu-HU" dirty="0">
                <a:ea typeface="Times New Roman"/>
              </a:rPr>
              <a:t>A meleg óceán felett páradús, forró </a:t>
            </a:r>
            <a:r>
              <a:rPr lang="hu-HU" dirty="0" smtClean="0">
                <a:ea typeface="Times New Roman"/>
              </a:rPr>
              <a:t>levegő emelkedik </a:t>
            </a:r>
            <a:r>
              <a:rPr lang="hu-HU" dirty="0">
                <a:ea typeface="Times New Roman"/>
              </a:rPr>
              <a:t>a magasba, és spirális forgásba kezd</a:t>
            </a:r>
            <a:r>
              <a:rPr lang="hu-HU" dirty="0" smtClean="0">
                <a:ea typeface="Times New Roman"/>
              </a:rPr>
              <a:t>. Miután elérte a 120 km/órás sebességet a kutatók regisztrálják, elnevezik és figyelik a mozgásának irányát.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-180528" y="1340768"/>
            <a:ext cx="5353346" cy="4392488"/>
          </a:xfrm>
        </p:spPr>
      </p:pic>
    </p:spTree>
    <p:extLst>
      <p:ext uri="{BB962C8B-B14F-4D97-AF65-F5344CB8AC3E}">
        <p14:creationId xmlns:p14="http://schemas.microsoft.com/office/powerpoint/2010/main" val="1788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4176464" cy="4320480"/>
          </a:xfrm>
        </p:spPr>
        <p:txBody>
          <a:bodyPr/>
          <a:lstStyle/>
          <a:p>
            <a:pPr algn="just"/>
            <a:r>
              <a:rPr lang="hu-HU" dirty="0">
                <a:ea typeface="Times New Roman"/>
              </a:rPr>
              <a:t>A ciklon középpontjában található a legkisebb légnyomás, itt kialakul egy lefelé mozgó áramlás, ahol felhők nem találhatók. Ezt a részt nevezik a ciklon szemének, és ennek mérete mindössze 15–40 km. A szemet gyűrű alakban óriási felhőfal </a:t>
            </a:r>
            <a:r>
              <a:rPr lang="hu-HU" dirty="0" smtClean="0">
                <a:ea typeface="Times New Roman"/>
              </a:rPr>
              <a:t>veszi körbe, </a:t>
            </a:r>
            <a:r>
              <a:rPr lang="hu-HU" dirty="0">
                <a:ea typeface="Times New Roman"/>
              </a:rPr>
              <a:t>melyet a rendkívül heves feláramlások hoznak létre, ez a viharzóna</a:t>
            </a:r>
            <a:r>
              <a:rPr lang="hu-HU" dirty="0" smtClean="0">
                <a:ea typeface="Times New Roman"/>
              </a:rPr>
              <a:t>.</a:t>
            </a:r>
          </a:p>
          <a:p>
            <a:pPr algn="just"/>
            <a:r>
              <a:rPr lang="hu-HU" dirty="0" smtClean="0">
                <a:ea typeface="Times New Roman"/>
              </a:rPr>
              <a:t> </a:t>
            </a:r>
            <a:r>
              <a:rPr lang="hu-HU" dirty="0">
                <a:ea typeface="Times New Roman"/>
              </a:rPr>
              <a:t>Ha a ciklon szárazföld vagy hideg vízfelület fölé ér, akkor sokat veszít erejéből, mert megszűnik a meleg, </a:t>
            </a:r>
            <a:r>
              <a:rPr lang="hu-HU" dirty="0" smtClean="0">
                <a:ea typeface="Times New Roman"/>
              </a:rPr>
              <a:t>vízgőzben gazdag levegő </a:t>
            </a:r>
            <a:r>
              <a:rPr lang="hu-HU" dirty="0">
                <a:ea typeface="Times New Roman"/>
              </a:rPr>
              <a:t>utánpótlása.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698238" cy="3024336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3567832" cy="26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2852936"/>
            <a:ext cx="7408333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   </a:t>
            </a:r>
          </a:p>
          <a:p>
            <a:pPr marL="0" indent="0" algn="just">
              <a:buNone/>
            </a:pPr>
            <a:r>
              <a:rPr lang="hu-HU" dirty="0" smtClean="0"/>
              <a:t>    1800-as évektől: ismert személyek</a:t>
            </a:r>
          </a:p>
          <a:p>
            <a:pPr marL="0" indent="0" algn="just">
              <a:buNone/>
            </a:pPr>
            <a:r>
              <a:rPr lang="hu-HU" dirty="0" smtClean="0"/>
              <a:t>    1950-től: női nevek </a:t>
            </a:r>
            <a:r>
              <a:rPr lang="hu-HU" dirty="0" err="1" smtClean="0"/>
              <a:t>ábc</a:t>
            </a:r>
            <a:r>
              <a:rPr lang="hu-HU" dirty="0" smtClean="0"/>
              <a:t> sorrendben</a:t>
            </a:r>
          </a:p>
          <a:p>
            <a:pPr marL="0" indent="0" algn="just">
              <a:buNone/>
            </a:pPr>
            <a:r>
              <a:rPr lang="hu-HU" dirty="0" smtClean="0"/>
              <a:t>    1953-tól: női és férfi; USA hurrikán központja ajánlotta őket</a:t>
            </a:r>
          </a:p>
          <a:p>
            <a:pPr marL="0" indent="0" algn="just">
              <a:buNone/>
            </a:pPr>
            <a:r>
              <a:rPr lang="hu-HU" dirty="0"/>
              <a:t> </a:t>
            </a:r>
            <a:r>
              <a:rPr lang="hu-HU" dirty="0" smtClean="0"/>
              <a:t>   Napjainkban: Meteorológiai Világszervezet (WMO) hurrikántanács  dönt. Női és férfi nevek váltakoznak </a:t>
            </a:r>
            <a:r>
              <a:rPr lang="hu-HU" dirty="0" err="1" smtClean="0"/>
              <a:t>ábc</a:t>
            </a:r>
            <a:r>
              <a:rPr lang="hu-HU" dirty="0" smtClean="0"/>
              <a:t> sorrendben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79712" y="692696"/>
            <a:ext cx="8229600" cy="1252728"/>
          </a:xfrm>
        </p:spPr>
        <p:txBody>
          <a:bodyPr>
            <a:normAutofit/>
          </a:bodyPr>
          <a:lstStyle/>
          <a:p>
            <a:r>
              <a:rPr lang="hu-HU" dirty="0" smtClean="0"/>
              <a:t>            Elnevezés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086"/>
            <a:ext cx="4968552" cy="28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8219256" cy="786077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/>
              <a:t>Híres viharok</a:t>
            </a:r>
            <a:endParaRPr lang="hu-HU" sz="4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644008" y="1340768"/>
            <a:ext cx="4176463" cy="5184576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000" b="1" dirty="0" smtClean="0"/>
              <a:t>2005. </a:t>
            </a:r>
            <a:r>
              <a:rPr lang="hu-HU" sz="2000" b="1" dirty="0"/>
              <a:t>o</a:t>
            </a:r>
            <a:r>
              <a:rPr lang="hu-HU" sz="2000" b="1" dirty="0" smtClean="0"/>
              <a:t>któber 20.: </a:t>
            </a:r>
            <a:r>
              <a:rPr lang="hu-HU" sz="2000" b="1" dirty="0" err="1" smtClean="0"/>
              <a:t>Wilma</a:t>
            </a:r>
            <a:r>
              <a:rPr lang="hu-HU" sz="2000" b="1" dirty="0" smtClean="0"/>
              <a:t> hurrikán</a:t>
            </a:r>
          </a:p>
          <a:p>
            <a:pPr algn="just"/>
            <a:r>
              <a:rPr lang="hu-HU" dirty="0" err="1" smtClean="0"/>
              <a:t>Wilma</a:t>
            </a:r>
            <a:r>
              <a:rPr lang="hu-HU" dirty="0" smtClean="0"/>
              <a:t> </a:t>
            </a:r>
            <a:r>
              <a:rPr lang="hu-HU" u="sng" dirty="0" smtClean="0">
                <a:solidFill>
                  <a:srgbClr val="FF0000"/>
                </a:solidFill>
              </a:rPr>
              <a:t>minden idők legerősebb </a:t>
            </a:r>
            <a:r>
              <a:rPr lang="hu-HU" u="sng" dirty="0">
                <a:solidFill>
                  <a:srgbClr val="FF0000"/>
                </a:solidFill>
              </a:rPr>
              <a:t>a</a:t>
            </a:r>
            <a:r>
              <a:rPr lang="hu-HU" u="sng" dirty="0" smtClean="0">
                <a:solidFill>
                  <a:srgbClr val="FF0000"/>
                </a:solidFill>
              </a:rPr>
              <a:t>tlanti vihara</a:t>
            </a:r>
            <a:r>
              <a:rPr lang="hu-HU" dirty="0" smtClean="0"/>
              <a:t>. A nyílt Karib-tengeren 320 km/h sebességet ért el. Így „csak” 62 halálos áldozatot követel.</a:t>
            </a:r>
          </a:p>
          <a:p>
            <a:pPr algn="ctr"/>
            <a:r>
              <a:rPr lang="hu-HU" sz="2000" b="1" dirty="0" smtClean="0"/>
              <a:t>2005. augusztus 30.: Katrina hurrikán</a:t>
            </a:r>
          </a:p>
          <a:p>
            <a:pPr algn="just"/>
            <a:r>
              <a:rPr lang="hu-HU" dirty="0" smtClean="0"/>
              <a:t> A </a:t>
            </a:r>
            <a:r>
              <a:rPr lang="hu-HU" dirty="0"/>
              <a:t>várost elönti a megáradt Mississippi, de szinte teljes a pusztulás a környékbeli városokban is. Az utcán halottak hevertek, járvány szedte áldozatait és a garázdálkodó fegyveres bandák megfékezésére a hadsereget kellett bevetni. A tengerszint alatt fekvő várost védő gát átszakadt.</a:t>
            </a:r>
          </a:p>
          <a:p>
            <a:pPr algn="just"/>
            <a:r>
              <a:rPr lang="hu-HU" dirty="0"/>
              <a:t>. A Katrina 75 milliárd dollárnyi kárt okozott, e teljesítménnyel kiérdemelte a </a:t>
            </a:r>
            <a:r>
              <a:rPr lang="hu-HU" u="sng" dirty="0">
                <a:solidFill>
                  <a:srgbClr val="FF0000"/>
                </a:solidFill>
              </a:rPr>
              <a:t>minden idők legdrágább trópusi vihara </a:t>
            </a:r>
            <a:r>
              <a:rPr lang="hu-HU" dirty="0">
                <a:solidFill>
                  <a:schemeClr val="tx2"/>
                </a:solidFill>
              </a:rPr>
              <a:t>címet.</a:t>
            </a:r>
          </a:p>
          <a:p>
            <a:pPr algn="ctr"/>
            <a:endParaRPr lang="hu-HU" sz="2000" b="1" dirty="0"/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108"/>
          <a:stretch>
            <a:fillRect/>
          </a:stretch>
        </p:blipFill>
        <p:spPr>
          <a:xfrm>
            <a:off x="467544" y="476672"/>
            <a:ext cx="3949189" cy="3240360"/>
          </a:xfrm>
        </p:spPr>
      </p:pic>
      <p:pic>
        <p:nvPicPr>
          <p:cNvPr id="1026" name="Picture 2" descr="G:\Dokumentumok\Suli\Toldy\Föci, biosz\katr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0080"/>
            <a:ext cx="37378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okumentumok\Suli\Toldy\Föci, biosz\20050906neworle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579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okumentumok\Suli\Toldy\Föci, biosz\20050906neworl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088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okumentumok\Suli\Toldy\Föci, biosz\0905kat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4803851" cy="36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okumentumok\Suli\Toldy\Föci, biosz\20080107neworle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8" y="1844824"/>
            <a:ext cx="3986386" cy="39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okumentumok\Suli\Toldy\Föci, biosz\20080107neworlean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1692"/>
            <a:ext cx="3986386" cy="39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4248472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b="1" dirty="0" smtClean="0"/>
              <a:t>1997. december: </a:t>
            </a:r>
            <a:r>
              <a:rPr lang="hu-HU" sz="2000" b="1" dirty="0" err="1" smtClean="0"/>
              <a:t>Paka</a:t>
            </a:r>
            <a:r>
              <a:rPr lang="hu-HU" sz="2000" b="1" dirty="0" smtClean="0"/>
              <a:t> szupertájfun</a:t>
            </a:r>
          </a:p>
          <a:p>
            <a:pPr algn="just"/>
            <a:r>
              <a:rPr lang="hu-HU" dirty="0"/>
              <a:t>A Csendes-óceánon átvonuló vihar mindössze </a:t>
            </a:r>
            <a:r>
              <a:rPr lang="hu-HU" dirty="0" err="1" smtClean="0"/>
              <a:t>Guam</a:t>
            </a:r>
            <a:r>
              <a:rPr lang="hu-HU" dirty="0" smtClean="0"/>
              <a:t> </a:t>
            </a:r>
            <a:r>
              <a:rPr lang="hu-HU" dirty="0"/>
              <a:t>szigetét érintette, ahol a szélmérő műszer 380 km/h-t jelzett, mielőtt összetört</a:t>
            </a:r>
            <a:r>
              <a:rPr lang="hu-HU" dirty="0" smtClean="0"/>
              <a:t>.</a:t>
            </a:r>
          </a:p>
          <a:p>
            <a:pPr algn="just"/>
            <a:r>
              <a:rPr lang="hu-HU" sz="2000" b="1" dirty="0" smtClean="0"/>
              <a:t>1979. október: </a:t>
            </a:r>
            <a:r>
              <a:rPr lang="hu-HU" sz="2000" b="1" dirty="0" err="1" smtClean="0"/>
              <a:t>Tip</a:t>
            </a:r>
            <a:r>
              <a:rPr lang="hu-HU" sz="2000" b="1" dirty="0" smtClean="0"/>
              <a:t> tájfun</a:t>
            </a:r>
          </a:p>
          <a:p>
            <a:pPr algn="just"/>
            <a:r>
              <a:rPr lang="hu-HU" u="sng" dirty="0" smtClean="0">
                <a:solidFill>
                  <a:srgbClr val="FF0000"/>
                </a:solidFill>
              </a:rPr>
              <a:t>Minden </a:t>
            </a:r>
            <a:r>
              <a:rPr lang="hu-HU" u="sng" dirty="0">
                <a:solidFill>
                  <a:srgbClr val="FF0000"/>
                </a:solidFill>
              </a:rPr>
              <a:t>idők legkiterjedtebb trópusi vihara</a:t>
            </a:r>
            <a:r>
              <a:rPr lang="hu-HU" dirty="0"/>
              <a:t>ként vonul a csendes-óceáni </a:t>
            </a:r>
            <a:r>
              <a:rPr lang="hu-HU" dirty="0" smtClean="0"/>
              <a:t>szigetvilágban.</a:t>
            </a:r>
          </a:p>
          <a:p>
            <a:pPr algn="just"/>
            <a:r>
              <a:rPr lang="hu-HU" sz="2000" b="1" dirty="0" smtClean="0"/>
              <a:t>1970. november 13.: </a:t>
            </a:r>
            <a:r>
              <a:rPr lang="hu-HU" sz="2000" b="1" dirty="0" err="1" smtClean="0"/>
              <a:t>Bohla</a:t>
            </a:r>
            <a:r>
              <a:rPr lang="hu-HU" sz="2000" b="1" dirty="0" smtClean="0"/>
              <a:t> ciklon</a:t>
            </a:r>
          </a:p>
          <a:p>
            <a:pPr algn="just"/>
            <a:r>
              <a:rPr lang="hu-HU" dirty="0"/>
              <a:t>500 000 halálos áldozatot szed a </a:t>
            </a:r>
            <a:r>
              <a:rPr lang="hu-HU" dirty="0" smtClean="0"/>
              <a:t>Gangesz bangladesi torkolatában. Ez </a:t>
            </a:r>
            <a:r>
              <a:rPr lang="hu-HU" dirty="0"/>
              <a:t>volt a történelem </a:t>
            </a:r>
            <a:r>
              <a:rPr lang="hu-HU" u="sng" dirty="0">
                <a:solidFill>
                  <a:srgbClr val="FF0000"/>
                </a:solidFill>
              </a:rPr>
              <a:t>legtöbb halálos áldozattal járó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vihara</a:t>
            </a:r>
            <a:r>
              <a:rPr lang="hu-HU" dirty="0" smtClean="0"/>
              <a:t>.</a:t>
            </a:r>
          </a:p>
          <a:p>
            <a:pPr algn="just"/>
            <a:r>
              <a:rPr lang="hu-HU" u="sng" dirty="0" smtClean="0"/>
              <a:t>Érdekesség: </a:t>
            </a:r>
          </a:p>
          <a:p>
            <a:pPr algn="just"/>
            <a:r>
              <a:rPr lang="hu-HU" sz="2000" b="1" dirty="0" smtClean="0"/>
              <a:t>2005. október 10.: Vince hurrikán</a:t>
            </a:r>
          </a:p>
          <a:p>
            <a:pPr algn="just"/>
            <a:r>
              <a:rPr lang="hu-HU" dirty="0"/>
              <a:t>Madeira szigetétől délnyugatra jött létre. Legyengülve Portugáliánál ér partot. Ez az </a:t>
            </a:r>
            <a:r>
              <a:rPr lang="hu-HU" u="sng" dirty="0">
                <a:solidFill>
                  <a:srgbClr val="FF0000"/>
                </a:solidFill>
              </a:rPr>
              <a:t>első trópusi ciklon ami eléri </a:t>
            </a:r>
            <a:r>
              <a:rPr lang="hu-HU" u="sng" dirty="0" smtClean="0">
                <a:solidFill>
                  <a:srgbClr val="FF0000"/>
                </a:solidFill>
              </a:rPr>
              <a:t>Európát</a:t>
            </a:r>
            <a:r>
              <a:rPr lang="hu-HU" dirty="0" smtClean="0"/>
              <a:t>.</a:t>
            </a:r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352800" cy="45719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098" name="Picture 2" descr="G:\Dokumentumok\Suli\Toldy\Föci, biosz\3551226733_ee0831778e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4191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9" name="Picture 3" descr="G:\Dokumentumok\Suli\Toldy\Föci, biosz\adm.kep.m08183424219230.diana_hurrikan_19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00097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575</Words>
  <Application>Microsoft Office PowerPoint</Application>
  <PresentationFormat>Diavetítés a képernyőre (4:3 oldalarány)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Hullám</vt:lpstr>
      <vt:lpstr>Hurrikánok, tájfunok, trópusi ciklonok</vt:lpstr>
      <vt:lpstr>Leírás</vt:lpstr>
      <vt:lpstr>Keletkezésük</vt:lpstr>
      <vt:lpstr>PowerPoint bemutató</vt:lpstr>
      <vt:lpstr>            Elnevezés</vt:lpstr>
      <vt:lpstr>Híres viharok</vt:lpstr>
      <vt:lpstr>PowerPoint bemutató</vt:lpstr>
      <vt:lpstr>PowerPoint bemutató</vt:lpstr>
      <vt:lpstr>PowerPoint bemutató</vt:lpstr>
      <vt:lpstr>Erősségük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Hurrikánok, tájfunok, trópusi ciklonok</dc:title>
  <dc:creator>Fehér Antónia</dc:creator>
  <cp:lastModifiedBy>TFG</cp:lastModifiedBy>
  <cp:revision>21</cp:revision>
  <dcterms:created xsi:type="dcterms:W3CDTF">2011-02-06T18:41:17Z</dcterms:created>
  <dcterms:modified xsi:type="dcterms:W3CDTF">2011-02-09T10:04:44Z</dcterms:modified>
</cp:coreProperties>
</file>