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72AA"/>
    <a:srgbClr val="9AACC6"/>
    <a:srgbClr val="F2E712"/>
    <a:srgbClr val="1D70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3" d="100"/>
          <a:sy n="63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25000">
              <a:srgbClr val="21D6E0"/>
            </a:gs>
            <a:gs pos="75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6518B-606B-4427-AB76-C75BB9B0A3E6}" type="datetimeFigureOut">
              <a:rPr lang="hu-HU" smtClean="0"/>
              <a:pPr/>
              <a:t>2011.05.08.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E16A5-D58D-4830-89E0-F3358A977F6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accent5">
                <a:alpha val="0"/>
              </a:schemeClr>
            </a:gs>
            <a:gs pos="25000">
              <a:srgbClr val="21D6E0"/>
            </a:gs>
            <a:gs pos="75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470025"/>
          </a:xfrm>
        </p:spPr>
        <p:txBody>
          <a:bodyPr>
            <a:noAutofit/>
          </a:bodyPr>
          <a:lstStyle/>
          <a:p>
            <a:r>
              <a:rPr lang="hu-HU" sz="6600" b="1" i="1" dirty="0" smtClean="0"/>
              <a:t>A száraz kontinentális terület</a:t>
            </a:r>
            <a:endParaRPr lang="hu-HU" sz="6600" b="1" i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termeszet_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9"/>
            <a:ext cx="5703949" cy="4277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336704"/>
          </a:xfrm>
        </p:spPr>
        <p:txBody>
          <a:bodyPr>
            <a:normAutofit/>
          </a:bodyPr>
          <a:lstStyle/>
          <a:p>
            <a:r>
              <a:rPr lang="hu-HU" sz="3000" i="1" dirty="0" smtClean="0"/>
              <a:t>Eurázsia csapadékosabb területein</a:t>
            </a:r>
            <a:r>
              <a:rPr lang="hu-HU" sz="3000" dirty="0" smtClean="0"/>
              <a:t>:  magas füvű sztyepp, fajokban  gazdag, hagymás és gumós növények (tulipán, jácint)</a:t>
            </a:r>
          </a:p>
          <a:p>
            <a:r>
              <a:rPr lang="hu-HU" sz="3000" i="1" dirty="0" smtClean="0"/>
              <a:t>Eurázsia szárazabb területein</a:t>
            </a:r>
            <a:r>
              <a:rPr lang="hu-HU" sz="3000" dirty="0" smtClean="0"/>
              <a:t>: törpe füvű sztyep, árvalányhaj</a:t>
            </a:r>
          </a:p>
          <a:p>
            <a:r>
              <a:rPr lang="hu-HU" sz="3000" dirty="0" smtClean="0"/>
              <a:t> </a:t>
            </a:r>
            <a:r>
              <a:rPr lang="hu-HU" sz="3000" i="1" dirty="0" smtClean="0"/>
              <a:t>É- Amerikában keleten</a:t>
            </a:r>
            <a:r>
              <a:rPr lang="hu-HU" sz="3000" dirty="0" smtClean="0"/>
              <a:t>: magas füvű préri</a:t>
            </a:r>
          </a:p>
          <a:p>
            <a:r>
              <a:rPr lang="hu-HU" sz="3000" i="1" dirty="0" smtClean="0"/>
              <a:t>É- Amerikában nyugaton:</a:t>
            </a:r>
            <a:r>
              <a:rPr lang="hu-HU" sz="3000" dirty="0" smtClean="0"/>
              <a:t> törpe füvű préri</a:t>
            </a:r>
            <a:endParaRPr lang="hu-HU" sz="3000" i="1" dirty="0"/>
          </a:p>
        </p:txBody>
      </p:sp>
      <p:pic>
        <p:nvPicPr>
          <p:cNvPr id="9" name="Kép 8" descr="árvalányh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933056"/>
            <a:ext cx="4716016" cy="2924944"/>
          </a:xfrm>
          <a:prstGeom prst="rect">
            <a:avLst/>
          </a:prstGeom>
        </p:spPr>
      </p:pic>
      <p:pic>
        <p:nvPicPr>
          <p:cNvPr id="10" name="Kép 9" descr="jacint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442798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hu-HU" b="1" i="1" dirty="0" smtClean="0"/>
              <a:t>Állatvilág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949280"/>
          </a:xfrm>
        </p:spPr>
        <p:txBody>
          <a:bodyPr/>
          <a:lstStyle/>
          <a:p>
            <a:r>
              <a:rPr lang="hu-HU" dirty="0" smtClean="0"/>
              <a:t> Az állatvilág nagy részét </a:t>
            </a:r>
            <a:r>
              <a:rPr lang="hu-HU" u="sng" dirty="0" smtClean="0"/>
              <a:t>patások</a:t>
            </a:r>
            <a:r>
              <a:rPr lang="hu-HU" dirty="0" smtClean="0"/>
              <a:t> és </a:t>
            </a:r>
            <a:r>
              <a:rPr lang="hu-HU" u="sng" dirty="0" smtClean="0"/>
              <a:t>rágcsálók</a:t>
            </a:r>
            <a:r>
              <a:rPr lang="hu-HU" dirty="0" smtClean="0"/>
              <a:t> alkotják</a:t>
            </a:r>
          </a:p>
          <a:p>
            <a:r>
              <a:rPr lang="hu-HU" dirty="0" smtClean="0"/>
              <a:t>Jellemző állatok: Sztyeppei pocok, szürke hörcsög, háromujjú ugróegér (Ukrajna) ; mongol futóegér (Mongólia) ; óriás-panda, aranyszőrű majom (Kína);  sündisznó, egér, pocok (Románia) ; </a:t>
            </a:r>
            <a:r>
              <a:rPr lang="nn-NO" dirty="0" smtClean="0"/>
              <a:t>ő</a:t>
            </a:r>
            <a:r>
              <a:rPr lang="hu-HU" dirty="0" smtClean="0"/>
              <a:t>z</a:t>
            </a:r>
            <a:r>
              <a:rPr lang="nn-NO" dirty="0" smtClean="0"/>
              <a:t>, antilo</a:t>
            </a:r>
            <a:r>
              <a:rPr lang="hu-HU" dirty="0" smtClean="0"/>
              <a:t>p</a:t>
            </a:r>
            <a:r>
              <a:rPr lang="nn-NO" dirty="0" smtClean="0"/>
              <a:t>, farkas, rók</a:t>
            </a:r>
            <a:r>
              <a:rPr lang="hu-HU" dirty="0" smtClean="0"/>
              <a:t>a</a:t>
            </a:r>
            <a:r>
              <a:rPr lang="nn-NO" dirty="0" smtClean="0"/>
              <a:t>, sakál</a:t>
            </a:r>
            <a:r>
              <a:rPr lang="hu-HU" dirty="0" smtClean="0"/>
              <a:t> (Kazahsztán) ; vaddisznó, ürge, hörcsög, mormota, túzok! :D (Oroszország) ; pézsmapocok, mosómaci, vidra, prérifarkas, (Kanada) 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Gazdaság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Gabonatermesztés (a Föld egyik legjelentősebb búzatermő tája)</a:t>
            </a:r>
          </a:p>
          <a:p>
            <a:r>
              <a:rPr lang="hu-HU" dirty="0" smtClean="0"/>
              <a:t> Állattenyésztés (sertés és szarvasmarha)</a:t>
            </a:r>
          </a:p>
          <a:p>
            <a:r>
              <a:rPr lang="hu-HU" dirty="0" smtClean="0"/>
              <a:t> Cukorrépa, burgonya termesztés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6600" b="1" i="1" dirty="0" smtClean="0"/>
              <a:t>Szélsőségesen száraz terület</a:t>
            </a:r>
            <a:endParaRPr lang="hu-HU" sz="6600" b="1" i="1" dirty="0"/>
          </a:p>
        </p:txBody>
      </p:sp>
      <p:pic>
        <p:nvPicPr>
          <p:cNvPr id="4" name="Tartalom helye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79449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hu-HU" b="1" i="1" dirty="0" smtClean="0"/>
              <a:t>Elhelyezkedése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764705"/>
            <a:ext cx="8229600" cy="1224136"/>
          </a:xfrm>
        </p:spPr>
        <p:txBody>
          <a:bodyPr/>
          <a:lstStyle/>
          <a:p>
            <a:r>
              <a:rPr lang="hu-HU" dirty="0" smtClean="0"/>
              <a:t> Kontinensek belsejében</a:t>
            </a:r>
          </a:p>
          <a:p>
            <a:r>
              <a:rPr lang="hu-HU" dirty="0" smtClean="0"/>
              <a:t> Hegységekkel körülfogott medencékben</a:t>
            </a:r>
            <a:endParaRPr lang="hu-HU" dirty="0"/>
          </a:p>
        </p:txBody>
      </p:sp>
      <p:pic>
        <p:nvPicPr>
          <p:cNvPr id="4" name="Kép 3" descr="Fold_eghajl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91883"/>
            <a:ext cx="7344816" cy="47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u-HU" b="1" i="1" dirty="0" smtClean="0"/>
              <a:t>Éghajlata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/>
          <a:lstStyle/>
          <a:p>
            <a:r>
              <a:rPr lang="hu-HU" dirty="0" smtClean="0"/>
              <a:t> 4 évszak, de az </a:t>
            </a:r>
            <a:r>
              <a:rPr lang="hu-HU" u="sng" dirty="0" smtClean="0"/>
              <a:t>átmeneti évszakok</a:t>
            </a:r>
            <a:r>
              <a:rPr lang="hu-HU" dirty="0" smtClean="0"/>
              <a:t> (tavasz, ősz) </a:t>
            </a:r>
            <a:r>
              <a:rPr lang="hu-HU" u="sng" dirty="0" smtClean="0"/>
              <a:t>rövidebbek</a:t>
            </a:r>
          </a:p>
          <a:p>
            <a:r>
              <a:rPr lang="hu-HU" u="sng" dirty="0" smtClean="0"/>
              <a:t> Kemény, hideg</a:t>
            </a:r>
            <a:r>
              <a:rPr lang="hu-HU" dirty="0" smtClean="0"/>
              <a:t> tél</a:t>
            </a:r>
          </a:p>
          <a:p>
            <a:r>
              <a:rPr lang="hu-HU" u="sng" dirty="0" smtClean="0"/>
              <a:t> Forró</a:t>
            </a:r>
            <a:r>
              <a:rPr lang="hu-HU" dirty="0" smtClean="0"/>
              <a:t> nyár</a:t>
            </a:r>
          </a:p>
          <a:p>
            <a:r>
              <a:rPr lang="hu-HU" dirty="0" smtClean="0"/>
              <a:t> Évi középhőmérséklet: 0° C - 10°C között</a:t>
            </a:r>
          </a:p>
          <a:p>
            <a:r>
              <a:rPr lang="hu-HU" dirty="0" smtClean="0"/>
              <a:t> Évi </a:t>
            </a:r>
            <a:r>
              <a:rPr lang="hu-HU" dirty="0" err="1" smtClean="0"/>
              <a:t>hőingás</a:t>
            </a:r>
            <a:r>
              <a:rPr lang="hu-HU" dirty="0" smtClean="0"/>
              <a:t> </a:t>
            </a:r>
            <a:r>
              <a:rPr lang="hu-HU" u="sng" dirty="0" smtClean="0"/>
              <a:t>nagy</a:t>
            </a:r>
            <a:r>
              <a:rPr lang="hu-HU" dirty="0" smtClean="0"/>
              <a:t>: 40-50° C</a:t>
            </a:r>
          </a:p>
          <a:p>
            <a:r>
              <a:rPr lang="hu-HU" dirty="0" smtClean="0"/>
              <a:t> </a:t>
            </a:r>
            <a:r>
              <a:rPr lang="hu-HU" u="sng" dirty="0" smtClean="0"/>
              <a:t>Nagy</a:t>
            </a:r>
            <a:r>
              <a:rPr lang="hu-HU" dirty="0" smtClean="0"/>
              <a:t> napi </a:t>
            </a:r>
            <a:r>
              <a:rPr lang="hu-HU" dirty="0" err="1" smtClean="0"/>
              <a:t>hőingás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u="sng" dirty="0" smtClean="0"/>
              <a:t>Kevés</a:t>
            </a:r>
            <a:r>
              <a:rPr lang="hu-HU" dirty="0" smtClean="0"/>
              <a:t> csapadék:  &lt;200 mm évente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Vízjárás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Időszakos vízfolyások</a:t>
            </a:r>
          </a:p>
          <a:p>
            <a:r>
              <a:rPr lang="hu-HU" dirty="0" smtClean="0"/>
              <a:t>Hatalmas lefolyástalan területek</a:t>
            </a:r>
          </a:p>
          <a:p>
            <a:r>
              <a:rPr lang="hu-HU" dirty="0" smtClean="0"/>
              <a:t>Lefolyástalan sós tavak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Sivatagok, félsivatagos területek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Góbi sivatag</a:t>
            </a:r>
          </a:p>
          <a:p>
            <a:r>
              <a:rPr lang="hu-HU" dirty="0" smtClean="0"/>
              <a:t> </a:t>
            </a:r>
            <a:r>
              <a:rPr lang="hu-HU" dirty="0" err="1" smtClean="0"/>
              <a:t>Kara-kum</a:t>
            </a:r>
            <a:r>
              <a:rPr lang="hu-HU" dirty="0" smtClean="0"/>
              <a:t> sivatag</a:t>
            </a:r>
          </a:p>
          <a:p>
            <a:r>
              <a:rPr lang="hu-HU" dirty="0" smtClean="0"/>
              <a:t> Takla-Makán</a:t>
            </a:r>
          </a:p>
          <a:p>
            <a:r>
              <a:rPr lang="hu-HU" dirty="0" smtClean="0"/>
              <a:t> Turáni alföld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hu-HU" b="1" i="1" dirty="0" smtClean="0"/>
              <a:t>Felszínformálás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827584" y="980728"/>
            <a:ext cx="7560840" cy="1728192"/>
          </a:xfrm>
        </p:spPr>
        <p:txBody>
          <a:bodyPr>
            <a:normAutofit fontScale="92500" lnSpcReduction="10000"/>
          </a:bodyPr>
          <a:lstStyle/>
          <a:p>
            <a:r>
              <a:rPr lang="hu-HU" sz="2800" u="sng" dirty="0" smtClean="0"/>
              <a:t>Aprózódás</a:t>
            </a:r>
            <a:r>
              <a:rPr lang="hu-HU" sz="2800" dirty="0" smtClean="0"/>
              <a:t> a nagy napi és évi </a:t>
            </a:r>
            <a:r>
              <a:rPr lang="hu-HU" sz="2800" dirty="0" err="1" smtClean="0"/>
              <a:t>hőingás</a:t>
            </a:r>
            <a:r>
              <a:rPr lang="hu-HU" sz="2800" dirty="0" smtClean="0"/>
              <a:t> miatt (fagy okozta aprózódás)</a:t>
            </a:r>
          </a:p>
          <a:p>
            <a:r>
              <a:rPr lang="hu-HU" sz="2800" dirty="0" smtClean="0"/>
              <a:t>A kőzettörmeléket a </a:t>
            </a:r>
            <a:r>
              <a:rPr lang="hu-HU" sz="2800" u="sng" dirty="0" smtClean="0"/>
              <a:t>szél</a:t>
            </a:r>
            <a:r>
              <a:rPr lang="hu-HU" sz="2800" dirty="0" smtClean="0"/>
              <a:t> szállítja tovább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 szikla, kavics, homoksivatagok </a:t>
            </a:r>
            <a:endParaRPr lang="hu-HU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2483768" y="270892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                    </a:t>
            </a:r>
            <a:r>
              <a:rPr lang="hu-HU" sz="4400" i="1" dirty="0" smtClean="0"/>
              <a:t>Talaja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899592" y="3501008"/>
            <a:ext cx="3312368" cy="3096344"/>
          </a:xfrm>
        </p:spPr>
        <p:txBody>
          <a:bodyPr>
            <a:normAutofit/>
          </a:bodyPr>
          <a:lstStyle/>
          <a:p>
            <a:r>
              <a:rPr lang="hu-HU" sz="2800" dirty="0" smtClean="0"/>
              <a:t>Sivatagi váztalaj</a:t>
            </a:r>
          </a:p>
          <a:p>
            <a:r>
              <a:rPr lang="hu-HU" sz="2800" dirty="0" smtClean="0"/>
              <a:t>Homok talaj</a:t>
            </a:r>
          </a:p>
          <a:p>
            <a:endParaRPr lang="hu-HU" sz="2800" dirty="0"/>
          </a:p>
        </p:txBody>
      </p:sp>
      <p:pic>
        <p:nvPicPr>
          <p:cNvPr id="8" name="Kép 7" descr="sivatag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501008"/>
            <a:ext cx="4752528" cy="29940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Növényzet</a:t>
            </a:r>
            <a:endParaRPr lang="hu-HU" b="1" i="1" dirty="0"/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0" y="1628800"/>
            <a:ext cx="4402832" cy="4637111"/>
          </a:xfrm>
        </p:spPr>
        <p:txBody>
          <a:bodyPr>
            <a:normAutofit/>
          </a:bodyPr>
          <a:lstStyle/>
          <a:p>
            <a:r>
              <a:rPr lang="hu-HU" dirty="0" smtClean="0"/>
              <a:t> Nincsen összefüggő növénytakaró a szárazság miatt</a:t>
            </a:r>
          </a:p>
          <a:p>
            <a:r>
              <a:rPr lang="hu-HU" dirty="0" smtClean="0"/>
              <a:t>Szárazságtűrő fajok találhatóak meg </a:t>
            </a:r>
            <a:r>
              <a:rPr lang="hu-HU" dirty="0" err="1" smtClean="0"/>
              <a:t>pl</a:t>
            </a:r>
            <a:r>
              <a:rPr lang="hu-HU" dirty="0" smtClean="0"/>
              <a:t>: kaktuszok, tamariszkuszok</a:t>
            </a:r>
            <a:endParaRPr lang="hu-HU" dirty="0"/>
          </a:p>
        </p:txBody>
      </p:sp>
      <p:pic>
        <p:nvPicPr>
          <p:cNvPr id="11" name="Kép 10" descr="DSC04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772816"/>
            <a:ext cx="489654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Elhelyezkedése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valódi mérsékelt övön belül</a:t>
            </a:r>
          </a:p>
          <a:p>
            <a:r>
              <a:rPr lang="hu-HU" dirty="0" smtClean="0"/>
              <a:t>Kontinensek belső területein</a:t>
            </a:r>
          </a:p>
          <a:p>
            <a:r>
              <a:rPr lang="hu-HU" smtClean="0"/>
              <a:t>Európa </a:t>
            </a:r>
            <a:r>
              <a:rPr lang="hu-HU" dirty="0" smtClean="0"/>
              <a:t>(Ukrajna, Románia, </a:t>
            </a:r>
            <a:r>
              <a:rPr lang="hu-HU" dirty="0" err="1" smtClean="0"/>
              <a:t>Oroszo</a:t>
            </a:r>
            <a:r>
              <a:rPr lang="hu-HU" dirty="0" smtClean="0"/>
              <a:t>.)</a:t>
            </a:r>
          </a:p>
          <a:p>
            <a:r>
              <a:rPr lang="hu-HU" dirty="0" smtClean="0"/>
              <a:t>Ázsia (Kína, Mongólia, Kazahsztán, </a:t>
            </a:r>
            <a:r>
              <a:rPr lang="hu-HU" dirty="0" err="1" smtClean="0"/>
              <a:t>Oroszo</a:t>
            </a:r>
            <a:r>
              <a:rPr lang="hu-HU" dirty="0" smtClean="0"/>
              <a:t>.)</a:t>
            </a:r>
          </a:p>
          <a:p>
            <a:r>
              <a:rPr lang="hu-HU" dirty="0" smtClean="0"/>
              <a:t>Észak-Amerika (USA, Kanada)</a:t>
            </a:r>
          </a:p>
          <a:p>
            <a:pPr>
              <a:buNone/>
            </a:pPr>
            <a:r>
              <a:rPr lang="hu-HU" dirty="0" smtClean="0"/>
              <a:t>                            </a:t>
            </a:r>
            <a:r>
              <a:rPr lang="hu-HU" b="1" i="1" dirty="0" smtClean="0"/>
              <a:t>Bizonyos részein!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u-HU" b="1" i="1" dirty="0" smtClean="0"/>
              <a:t>Állatvilág</a:t>
            </a:r>
            <a:endParaRPr lang="hu-HU" b="1" i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1756791"/>
          </a:xfrm>
        </p:spPr>
        <p:txBody>
          <a:bodyPr/>
          <a:lstStyle/>
          <a:p>
            <a:r>
              <a:rPr lang="hu-HU" dirty="0" smtClean="0"/>
              <a:t>Igénytelenebb állatok: Juh, kecske, teve</a:t>
            </a:r>
          </a:p>
          <a:p>
            <a:r>
              <a:rPr lang="hu-HU" dirty="0" smtClean="0"/>
              <a:t>Sivatagi kenguruegér, hüllők, rágcsálók, sivatagi vakond fajok</a:t>
            </a:r>
            <a:endParaRPr lang="hu-HU" dirty="0"/>
          </a:p>
        </p:txBody>
      </p:sp>
      <p:pic>
        <p:nvPicPr>
          <p:cNvPr id="9" name="Kép 8" descr="örülő teve mer nem bál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08920"/>
            <a:ext cx="5400600" cy="38575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Gazdaság</a:t>
            </a:r>
            <a:endParaRPr lang="hu-HU" b="1" i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Öntözés:</a:t>
            </a:r>
          </a:p>
          <a:p>
            <a:pPr lvl="2"/>
            <a:r>
              <a:rPr lang="hu-HU" sz="2600" dirty="0" smtClean="0"/>
              <a:t>Gyapot, rizs termesztése</a:t>
            </a:r>
          </a:p>
          <a:p>
            <a:r>
              <a:rPr lang="hu-HU" dirty="0" smtClean="0"/>
              <a:t>Juhtenyésztés</a:t>
            </a:r>
          </a:p>
          <a:p>
            <a:r>
              <a:rPr lang="hu-HU" smtClean="0"/>
              <a:t>Nomád állattartás</a:t>
            </a:r>
            <a:endParaRPr lang="hu-HU" dirty="0" smtClean="0"/>
          </a:p>
          <a:p>
            <a:r>
              <a:rPr lang="hu-HU" dirty="0" smtClean="0"/>
              <a:t>Öntözéses oáziskultúra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Fold_eghajl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87922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56990"/>
          </a:xfrm>
        </p:spPr>
        <p:txBody>
          <a:bodyPr/>
          <a:lstStyle/>
          <a:p>
            <a:r>
              <a:rPr lang="hu-HU" b="1" i="1" dirty="0" smtClean="0"/>
              <a:t>Éghajlata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5616623"/>
          </a:xfrm>
        </p:spPr>
        <p:txBody>
          <a:bodyPr>
            <a:normAutofit/>
          </a:bodyPr>
          <a:lstStyle/>
          <a:p>
            <a:r>
              <a:rPr lang="hu-HU" dirty="0" smtClean="0"/>
              <a:t>4 évszak (tavasz, nyár, ősz, tél)</a:t>
            </a:r>
          </a:p>
          <a:p>
            <a:r>
              <a:rPr lang="hu-HU" u="sng" dirty="0" smtClean="0"/>
              <a:t>Hideg </a:t>
            </a:r>
            <a:r>
              <a:rPr lang="hu-HU" dirty="0" smtClean="0"/>
              <a:t>tél: -10°C - 0°C között</a:t>
            </a:r>
          </a:p>
          <a:p>
            <a:r>
              <a:rPr lang="hu-HU" u="sng" dirty="0" smtClean="0"/>
              <a:t>Meleg</a:t>
            </a:r>
            <a:r>
              <a:rPr lang="hu-HU" dirty="0" smtClean="0"/>
              <a:t> nyár: +20°C feletti hőmérséklet</a:t>
            </a:r>
          </a:p>
          <a:p>
            <a:r>
              <a:rPr lang="hu-HU" dirty="0" smtClean="0"/>
              <a:t>Évi középhőmérséklet: 0°C- 15°C között</a:t>
            </a:r>
          </a:p>
          <a:p>
            <a:r>
              <a:rPr lang="hu-HU" dirty="0" smtClean="0"/>
              <a:t>Évi </a:t>
            </a:r>
            <a:r>
              <a:rPr lang="hu-HU" dirty="0" err="1" smtClean="0"/>
              <a:t>hőingás</a:t>
            </a:r>
            <a:r>
              <a:rPr lang="hu-HU" dirty="0" smtClean="0"/>
              <a:t> </a:t>
            </a:r>
            <a:r>
              <a:rPr lang="hu-HU" u="sng" dirty="0" smtClean="0"/>
              <a:t>nagy</a:t>
            </a:r>
            <a:r>
              <a:rPr lang="hu-HU" dirty="0" smtClean="0"/>
              <a:t>: 25-45°C</a:t>
            </a:r>
          </a:p>
          <a:p>
            <a:r>
              <a:rPr lang="hu-HU" u="sng" dirty="0" smtClean="0"/>
              <a:t>Nyugatias szelek </a:t>
            </a:r>
            <a:r>
              <a:rPr lang="hu-HU" dirty="0" smtClean="0"/>
              <a:t>uralják</a:t>
            </a:r>
          </a:p>
          <a:p>
            <a:r>
              <a:rPr lang="hu-HU" u="sng" dirty="0" smtClean="0"/>
              <a:t>Kevés</a:t>
            </a:r>
            <a:r>
              <a:rPr lang="hu-HU" dirty="0" smtClean="0"/>
              <a:t> csapadék: 250- 450 mm évente, eloszlása </a:t>
            </a:r>
            <a:r>
              <a:rPr lang="hu-HU" u="sng" dirty="0" smtClean="0"/>
              <a:t>egyenetlen</a:t>
            </a:r>
          </a:p>
          <a:p>
            <a:pPr>
              <a:buFont typeface="Wingdings" pitchFamily="2" charset="2"/>
              <a:buChar char="Ø"/>
            </a:pPr>
            <a:r>
              <a:rPr lang="hu-HU" u="sng" dirty="0" smtClean="0"/>
              <a:t>Alacsony</a:t>
            </a:r>
            <a:r>
              <a:rPr lang="hu-HU" dirty="0" smtClean="0"/>
              <a:t> relatív páratartalom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Diagram</a:t>
            </a:r>
            <a:endParaRPr lang="hu-HU" b="1" i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99592" y="1700809"/>
            <a:ext cx="7488832" cy="1152128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Nagy </a:t>
            </a:r>
            <a:r>
              <a:rPr lang="hu-HU" dirty="0" err="1" smtClean="0"/>
              <a:t>hőingás</a:t>
            </a:r>
            <a:endParaRPr lang="hu-HU" dirty="0" smtClean="0"/>
          </a:p>
          <a:p>
            <a:r>
              <a:rPr lang="hu-HU" dirty="0" smtClean="0"/>
              <a:t>Kevés csapadék, egyenetlen csapadék eloszlás</a:t>
            </a:r>
            <a:endParaRPr lang="hu-HU" dirty="0"/>
          </a:p>
        </p:txBody>
      </p:sp>
      <p:pic>
        <p:nvPicPr>
          <p:cNvPr id="7" name="Kép 6" descr="mers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852936"/>
            <a:ext cx="4824536" cy="372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Vízjárás, folyók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folyók vízjárása </a:t>
            </a:r>
            <a:r>
              <a:rPr lang="hu-HU" u="sng" dirty="0" smtClean="0"/>
              <a:t>erőteljesen ingadozó</a:t>
            </a:r>
          </a:p>
          <a:p>
            <a:r>
              <a:rPr lang="hu-HU" dirty="0" smtClean="0"/>
              <a:t>Télen befagynak a folyók</a:t>
            </a:r>
          </a:p>
          <a:p>
            <a:r>
              <a:rPr lang="hu-HU" dirty="0" smtClean="0"/>
              <a:t>Tavasszal, kora nyáron emelkedik a folyók vízszintje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/>
              <a:t>Felszínformálás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 A legjelentősebb felszínformáló az </a:t>
            </a:r>
            <a:r>
              <a:rPr lang="hu-HU" u="sng" dirty="0" smtClean="0"/>
              <a:t>aprózódás</a:t>
            </a:r>
            <a:r>
              <a:rPr lang="hu-HU" dirty="0" smtClean="0"/>
              <a:t> és a </a:t>
            </a:r>
            <a:r>
              <a:rPr lang="hu-HU" u="sng" dirty="0" smtClean="0"/>
              <a:t>szél</a:t>
            </a:r>
            <a:r>
              <a:rPr lang="hu-HU" dirty="0" smtClean="0"/>
              <a:t> felszínformáló ereje </a:t>
            </a:r>
            <a:endParaRPr lang="hu-HU" u="sng" dirty="0" smtClean="0"/>
          </a:p>
          <a:p>
            <a:r>
              <a:rPr lang="hu-HU" dirty="0" smtClean="0"/>
              <a:t>Csekély, nagyon </a:t>
            </a:r>
            <a:r>
              <a:rPr lang="hu-HU" u="sng" dirty="0" smtClean="0"/>
              <a:t>kis mértékű mállás</a:t>
            </a:r>
          </a:p>
          <a:p>
            <a:r>
              <a:rPr lang="hu-HU" dirty="0" smtClean="0"/>
              <a:t> </a:t>
            </a:r>
            <a:r>
              <a:rPr lang="hu-HU" u="sng" dirty="0" smtClean="0"/>
              <a:t>Folyóvíz</a:t>
            </a:r>
            <a:r>
              <a:rPr lang="hu-HU" dirty="0" smtClean="0"/>
              <a:t> és </a:t>
            </a:r>
            <a:r>
              <a:rPr lang="hu-HU" u="sng" dirty="0" smtClean="0"/>
              <a:t>záporok eróziója</a:t>
            </a:r>
            <a:r>
              <a:rPr lang="hu-HU" dirty="0" smtClean="0"/>
              <a:t> is részt vehet a felszínformálásban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hu-HU" b="1" i="1" dirty="0" smtClean="0"/>
              <a:t>Talajtípus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5949280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 err="1" smtClean="0"/>
              <a:t>Magasfüvű</a:t>
            </a:r>
            <a:r>
              <a:rPr lang="hu-HU" dirty="0" smtClean="0"/>
              <a:t> puszták talaja: 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i="1" u="sng" dirty="0" smtClean="0"/>
              <a:t>Feketeföld </a:t>
            </a:r>
            <a:r>
              <a:rPr lang="hu-HU" dirty="0" smtClean="0"/>
              <a:t> ( más néven Csernozjom)</a:t>
            </a:r>
            <a:endParaRPr lang="hu-HU" i="1" u="sng" dirty="0" smtClean="0"/>
          </a:p>
          <a:p>
            <a:pPr lvl="2"/>
            <a:r>
              <a:rPr lang="hu-HU" sz="2800" b="1" i="1" dirty="0" smtClean="0"/>
              <a:t>Kiváló termőképességű, humuszban igen gazdag, a terület mezőgazdaságában fontos szerepet játszik</a:t>
            </a:r>
            <a:r>
              <a:rPr lang="hu-HU" sz="2800" b="1" i="1" u="sng" dirty="0" smtClean="0"/>
              <a:t>   </a:t>
            </a:r>
          </a:p>
          <a:p>
            <a:r>
              <a:rPr lang="hu-HU" sz="3600" dirty="0" smtClean="0"/>
              <a:t> </a:t>
            </a:r>
            <a:r>
              <a:rPr lang="hu-HU" dirty="0" smtClean="0"/>
              <a:t>Rövidfüvű puszták talaja: </a:t>
            </a:r>
          </a:p>
          <a:p>
            <a:pPr>
              <a:buNone/>
            </a:pPr>
            <a:r>
              <a:rPr lang="hu-HU" dirty="0" smtClean="0"/>
              <a:t> </a:t>
            </a:r>
            <a:r>
              <a:rPr lang="hu-HU" i="1" u="sng" dirty="0" smtClean="0"/>
              <a:t>Gesztenye-barna talaj</a:t>
            </a:r>
            <a:r>
              <a:rPr lang="hu-HU" dirty="0" smtClean="0"/>
              <a:t> (más néven </a:t>
            </a:r>
            <a:r>
              <a:rPr lang="hu-HU" dirty="0" err="1" smtClean="0"/>
              <a:t>Kastanozem</a:t>
            </a:r>
            <a:r>
              <a:rPr lang="hu-HU" dirty="0" smtClean="0"/>
              <a:t>)</a:t>
            </a:r>
          </a:p>
          <a:p>
            <a:pPr lvl="2"/>
            <a:r>
              <a:rPr lang="hu-HU" sz="2800" b="1" i="1" dirty="0" smtClean="0"/>
              <a:t>Száraz sztyeppek alacsony humusztartalmú, bázisos talaja</a:t>
            </a:r>
            <a:r>
              <a:rPr lang="hu-HU" b="1" i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8229600" cy="980728"/>
          </a:xfrm>
        </p:spPr>
        <p:txBody>
          <a:bodyPr/>
          <a:lstStyle/>
          <a:p>
            <a:r>
              <a:rPr lang="hu-HU" b="1" i="1" dirty="0" smtClean="0"/>
              <a:t>Növényzete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520"/>
          </a:xfrm>
        </p:spPr>
        <p:txBody>
          <a:bodyPr/>
          <a:lstStyle/>
          <a:p>
            <a:r>
              <a:rPr lang="hu-HU" dirty="0" smtClean="0"/>
              <a:t> Természetes növénytakarója a </a:t>
            </a:r>
            <a:r>
              <a:rPr lang="hu-HU" u="sng" dirty="0" smtClean="0"/>
              <a:t>füves puszta</a:t>
            </a:r>
          </a:p>
          <a:p>
            <a:pPr lvl="2"/>
            <a:r>
              <a:rPr lang="hu-HU" sz="2800" b="1" i="1" dirty="0" smtClean="0"/>
              <a:t>Főként pázsitfüvekből álló növénytársulás</a:t>
            </a:r>
          </a:p>
          <a:p>
            <a:pPr>
              <a:buNone/>
            </a:pPr>
            <a:r>
              <a:rPr lang="hu-HU" sz="3600" b="1" i="1" dirty="0" smtClean="0"/>
              <a:t>  </a:t>
            </a:r>
            <a:r>
              <a:rPr lang="hu-HU" u="sng" dirty="0" smtClean="0"/>
              <a:t>Különböző elnevezései</a:t>
            </a:r>
            <a:r>
              <a:rPr lang="hu-HU" dirty="0" smtClean="0"/>
              <a:t>:</a:t>
            </a:r>
          </a:p>
          <a:p>
            <a:pPr lvl="2"/>
            <a:r>
              <a:rPr lang="hu-HU" b="1" i="1" dirty="0" smtClean="0"/>
              <a:t> </a:t>
            </a:r>
            <a:r>
              <a:rPr lang="hu-HU" sz="2800" b="1" i="1" dirty="0" smtClean="0"/>
              <a:t>Sztyepp  </a:t>
            </a:r>
            <a:r>
              <a:rPr lang="hu-HU" sz="2800" dirty="0" smtClean="0"/>
              <a:t>(Eurázsiában)</a:t>
            </a:r>
            <a:endParaRPr lang="hu-HU" sz="2800" b="1" i="1" dirty="0" smtClean="0"/>
          </a:p>
          <a:p>
            <a:pPr lvl="2"/>
            <a:r>
              <a:rPr lang="hu-HU" sz="2800" b="1" i="1" dirty="0" smtClean="0"/>
              <a:t> Pampa   </a:t>
            </a:r>
            <a:r>
              <a:rPr lang="hu-HU" sz="2800" dirty="0" smtClean="0"/>
              <a:t>(D- Amerikában)</a:t>
            </a:r>
            <a:endParaRPr lang="hu-HU" sz="2800" b="1" i="1" dirty="0" smtClean="0"/>
          </a:p>
          <a:p>
            <a:pPr lvl="2"/>
            <a:r>
              <a:rPr lang="hu-HU" sz="2800" b="1" i="1" dirty="0" smtClean="0"/>
              <a:t>Préri</a:t>
            </a:r>
            <a:r>
              <a:rPr lang="hu-HU" sz="2800" dirty="0" smtClean="0"/>
              <a:t>        (É- Amerikában)</a:t>
            </a:r>
            <a:endParaRPr lang="hu-HU" b="1" i="1" dirty="0" smtClean="0"/>
          </a:p>
          <a:p>
            <a:pPr>
              <a:buNone/>
            </a:pPr>
            <a:endParaRPr lang="hu-HU" sz="2800" dirty="0" smtClean="0"/>
          </a:p>
          <a:p>
            <a:pPr>
              <a:buNone/>
            </a:pPr>
            <a:r>
              <a:rPr lang="hu-HU" sz="2800" dirty="0" smtClean="0"/>
              <a:t>A Föld legjelentősebb búzatermő vidéke.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560</Words>
  <Application>Microsoft Office PowerPoint</Application>
  <PresentationFormat>Diavetítés a képernyőre (4:3 oldalarány)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A száraz kontinentális terület</vt:lpstr>
      <vt:lpstr>Elhelyezkedése</vt:lpstr>
      <vt:lpstr>3. dia</vt:lpstr>
      <vt:lpstr>Éghajlata</vt:lpstr>
      <vt:lpstr>Diagram</vt:lpstr>
      <vt:lpstr>Vízjárás, folyók</vt:lpstr>
      <vt:lpstr>Felszínformálás</vt:lpstr>
      <vt:lpstr>Talajtípus</vt:lpstr>
      <vt:lpstr>Növényzete</vt:lpstr>
      <vt:lpstr>10. dia</vt:lpstr>
      <vt:lpstr>Állatvilág</vt:lpstr>
      <vt:lpstr>Gazdaság</vt:lpstr>
      <vt:lpstr>Szélsőségesen száraz terület</vt:lpstr>
      <vt:lpstr>Elhelyezkedése</vt:lpstr>
      <vt:lpstr>Éghajlata</vt:lpstr>
      <vt:lpstr>Vízjárás</vt:lpstr>
      <vt:lpstr>Sivatagok, félsivatagos területek</vt:lpstr>
      <vt:lpstr>Felszínformálás</vt:lpstr>
      <vt:lpstr>Növényzet</vt:lpstr>
      <vt:lpstr>Állatvilág</vt:lpstr>
      <vt:lpstr>Gazdaság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száraz kontinentális öv</dc:title>
  <dc:creator>eszter</dc:creator>
  <cp:lastModifiedBy>eszter</cp:lastModifiedBy>
  <cp:revision>94</cp:revision>
  <dcterms:created xsi:type="dcterms:W3CDTF">2011-04-29T09:50:22Z</dcterms:created>
  <dcterms:modified xsi:type="dcterms:W3CDTF">2011-05-08T20:14:03Z</dcterms:modified>
</cp:coreProperties>
</file>