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3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70" r:id="rId1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420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A089-5C62-4E64-A9AA-68B077A57295}" type="datetimeFigureOut">
              <a:rPr lang="hu-HU" smtClean="0"/>
              <a:t>2011.05.15.</a:t>
            </a:fld>
            <a:endParaRPr lang="hu-HU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52414-34A8-41B4-B5A9-0AC1E7426E0C}" type="slidenum">
              <a:rPr lang="hu-HU" smtClean="0"/>
              <a:t>‹#›</a:t>
            </a:fld>
            <a:endParaRPr lang="hu-H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A089-5C62-4E64-A9AA-68B077A57295}" type="datetimeFigureOut">
              <a:rPr lang="hu-HU" smtClean="0"/>
              <a:t>2011.05.15.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52414-34A8-41B4-B5A9-0AC1E7426E0C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A089-5C62-4E64-A9AA-68B077A57295}" type="datetimeFigureOut">
              <a:rPr lang="hu-HU" smtClean="0"/>
              <a:t>2011.05.15.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52414-34A8-41B4-B5A9-0AC1E7426E0C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A089-5C62-4E64-A9AA-68B077A57295}" type="datetimeFigureOut">
              <a:rPr lang="hu-HU" smtClean="0"/>
              <a:t>2011.05.15.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52414-34A8-41B4-B5A9-0AC1E7426E0C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A089-5C62-4E64-A9AA-68B077A57295}" type="datetimeFigureOut">
              <a:rPr lang="hu-HU" smtClean="0"/>
              <a:t>2011.05.15.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52414-34A8-41B4-B5A9-0AC1E7426E0C}" type="slidenum">
              <a:rPr lang="hu-HU" smtClean="0"/>
              <a:t>‹#›</a:t>
            </a:fld>
            <a:endParaRPr lang="hu-H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A089-5C62-4E64-A9AA-68B077A57295}" type="datetimeFigureOut">
              <a:rPr lang="hu-HU" smtClean="0"/>
              <a:t>2011.05.15.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52414-34A8-41B4-B5A9-0AC1E7426E0C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A089-5C62-4E64-A9AA-68B077A57295}" type="datetimeFigureOut">
              <a:rPr lang="hu-HU" smtClean="0"/>
              <a:t>2011.05.15.</a:t>
            </a:fld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52414-34A8-41B4-B5A9-0AC1E7426E0C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A089-5C62-4E64-A9AA-68B077A57295}" type="datetimeFigureOut">
              <a:rPr lang="hu-HU" smtClean="0"/>
              <a:t>2011.05.15.</a:t>
            </a:fld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52414-34A8-41B4-B5A9-0AC1E7426E0C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A089-5C62-4E64-A9AA-68B077A57295}" type="datetimeFigureOut">
              <a:rPr lang="hu-HU" smtClean="0"/>
              <a:t>2011.05.15.</a:t>
            </a:fld>
            <a:endParaRPr lang="hu-H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52414-34A8-41B4-B5A9-0AC1E7426E0C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A089-5C62-4E64-A9AA-68B077A57295}" type="datetimeFigureOut">
              <a:rPr lang="hu-HU" smtClean="0"/>
              <a:t>2011.05.15.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52414-34A8-41B4-B5A9-0AC1E7426E0C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A089-5C62-4E64-A9AA-68B077A57295}" type="datetimeFigureOut">
              <a:rPr lang="hu-HU" smtClean="0"/>
              <a:t>2011.05.15.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5C52414-34A8-41B4-B5A9-0AC1E7426E0C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dirty="0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Cutout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859A089-5C62-4E64-A9AA-68B077A57295}" type="datetimeFigureOut">
              <a:rPr lang="hu-HU" smtClean="0"/>
              <a:t>2011.05.15.</a:t>
            </a:fld>
            <a:endParaRPr lang="hu-HU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C52414-34A8-41B4-B5A9-0AC1E7426E0C}" type="slidenum">
              <a:rPr lang="hu-HU" smtClean="0"/>
              <a:t>‹#›</a:t>
            </a:fld>
            <a:endParaRPr lang="hu-HU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g"/><Relationship Id="rId5" Type="http://schemas.openxmlformats.org/officeDocument/2006/relationships/image" Target="../media/image20.jpg"/><Relationship Id="rId4" Type="http://schemas.openxmlformats.org/officeDocument/2006/relationships/image" Target="../media/image19.jp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jpg"/><Relationship Id="rId3" Type="http://schemas.openxmlformats.org/officeDocument/2006/relationships/image" Target="../media/image23.jpg"/><Relationship Id="rId7" Type="http://schemas.openxmlformats.org/officeDocument/2006/relationships/image" Target="../media/image27.jp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jpg"/><Relationship Id="rId5" Type="http://schemas.openxmlformats.org/officeDocument/2006/relationships/image" Target="../media/image25.jpg"/><Relationship Id="rId4" Type="http://schemas.openxmlformats.org/officeDocument/2006/relationships/image" Target="../media/image24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g"/><Relationship Id="rId2" Type="http://schemas.openxmlformats.org/officeDocument/2006/relationships/hyperlink" Target="http://www.fiumei-szolnok.sulinet.hu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accent1"/>
                </a:solidFill>
              </a:rPr>
              <a:t>Hideg mérsékelt öv</a:t>
            </a:r>
            <a:endParaRPr lang="hu-HU" dirty="0">
              <a:solidFill>
                <a:schemeClr val="accent1"/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sz="40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Tajga éghajlat</a:t>
            </a:r>
            <a:endParaRPr lang="hu-HU" sz="4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73918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hu-HU" sz="5600" b="1" dirty="0" smtClean="0">
                <a:solidFill>
                  <a:schemeClr val="accent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Állatvilág</a:t>
            </a:r>
            <a:endParaRPr lang="hu-HU" sz="5600" b="1" dirty="0">
              <a:solidFill>
                <a:schemeClr val="accent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solidFill>
                  <a:srgbClr val="0F6FC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Madarak: siketfajd, fenyőszajkó</a:t>
            </a:r>
          </a:p>
          <a:p>
            <a:r>
              <a:rPr lang="hu-HU" dirty="0" smtClean="0">
                <a:solidFill>
                  <a:srgbClr val="0F6FC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Növényevő emlősök: jávorszarvas, lemming, mókus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312" y="3155057"/>
            <a:ext cx="2619375" cy="1743075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04664"/>
            <a:ext cx="2619375" cy="1743075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725144"/>
            <a:ext cx="2409825" cy="1895475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3717032"/>
            <a:ext cx="1943100" cy="2362200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948" y="424257"/>
            <a:ext cx="1905000" cy="126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097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flipH="1">
            <a:off x="395536" y="704088"/>
            <a:ext cx="61664" cy="204632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389120"/>
          </a:xfrm>
        </p:spPr>
        <p:txBody>
          <a:bodyPr>
            <a:normAutofit/>
          </a:bodyPr>
          <a:lstStyle/>
          <a:p>
            <a:r>
              <a:rPr lang="hu-HU" dirty="0">
                <a:solidFill>
                  <a:srgbClr val="0F6FC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Ragadozók: hiúz, barna medve, farkas</a:t>
            </a:r>
          </a:p>
          <a:p>
            <a:r>
              <a:rPr lang="hu-HU" dirty="0">
                <a:solidFill>
                  <a:srgbClr val="0F6FC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Legjellegzetesebb: hermelin, coboly, nyérce</a:t>
            </a:r>
          </a:p>
          <a:p>
            <a:endParaRPr lang="hu-HU" dirty="0">
              <a:solidFill>
                <a:srgbClr val="0F6FC6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013261"/>
            <a:ext cx="1984987" cy="1488740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993" y="474349"/>
            <a:ext cx="2239343" cy="150036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5121" y="3794014"/>
            <a:ext cx="1743075" cy="2619375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019" y="4797152"/>
            <a:ext cx="2466975" cy="1857375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04664"/>
            <a:ext cx="1905000" cy="1524000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9200" y="3024012"/>
            <a:ext cx="2409825" cy="1895475"/>
          </a:xfrm>
          <a:prstGeom prst="rect">
            <a:avLst/>
          </a:prstGeom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203465"/>
            <a:ext cx="2963907" cy="2220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947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flipV="1">
            <a:off x="457200" y="658369"/>
            <a:ext cx="4402832" cy="45719"/>
          </a:xfrm>
        </p:spPr>
        <p:txBody>
          <a:bodyPr>
            <a:normAutofit fontScale="90000"/>
          </a:bodyPr>
          <a:lstStyle/>
          <a:p>
            <a:pPr algn="ctr"/>
            <a:endParaRPr lang="hu-HU" sz="5600" b="1" dirty="0">
              <a:solidFill>
                <a:schemeClr val="accent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hu-HU" sz="5600" b="1" dirty="0">
                <a:solidFill>
                  <a:schemeClr val="accent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VÉGE!!!!!!!!!!!!</a:t>
            </a:r>
          </a:p>
          <a:p>
            <a:pPr marL="0" indent="0" algn="ctr">
              <a:buNone/>
            </a:pPr>
            <a:endParaRPr lang="hu-HU" sz="3600" dirty="0">
              <a:solidFill>
                <a:srgbClr val="0F6FC6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hu-HU" sz="3600" dirty="0" smtClean="0">
                <a:solidFill>
                  <a:srgbClr val="0F6FC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KÖSZÖNJÜK A FIGYELMET!</a:t>
            </a:r>
          </a:p>
          <a:p>
            <a:pPr marL="0" indent="0" algn="ctr">
              <a:buNone/>
            </a:pPr>
            <a:r>
              <a:rPr lang="hu-HU" sz="3600" dirty="0" smtClean="0">
                <a:solidFill>
                  <a:srgbClr val="0F6FC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KORI ÉS L. JULI</a:t>
            </a:r>
          </a:p>
          <a:p>
            <a:pPr marL="0" indent="0" algn="ctr">
              <a:buNone/>
            </a:pPr>
            <a:endParaRPr lang="hu-HU" sz="3600" dirty="0">
              <a:solidFill>
                <a:srgbClr val="0F6FC6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endParaRPr lang="hu-HU" sz="3600" dirty="0" smtClean="0">
              <a:solidFill>
                <a:srgbClr val="0F6FC6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endParaRPr lang="hu-HU" sz="3600" dirty="0">
              <a:solidFill>
                <a:srgbClr val="0F6FC6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hu-HU" sz="2000" dirty="0" smtClean="0">
                <a:solidFill>
                  <a:srgbClr val="0F6FC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FORRÁSOK:</a:t>
            </a:r>
          </a:p>
          <a:p>
            <a:pPr marL="0" indent="0" algn="ctr">
              <a:buNone/>
            </a:pPr>
            <a:r>
              <a:rPr lang="hu-HU" sz="2000" dirty="0" smtClean="0">
                <a:solidFill>
                  <a:srgbClr val="0F6FC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WIKIPÉDIA</a:t>
            </a:r>
          </a:p>
          <a:p>
            <a:pPr marL="0" indent="0" algn="ctr">
              <a:buNone/>
            </a:pPr>
            <a:r>
              <a:rPr lang="hu-HU" sz="2000" dirty="0" err="1" smtClean="0">
                <a:solidFill>
                  <a:srgbClr val="0F6FC6">
                    <a:lumMod val="75000"/>
                  </a:srgbClr>
                </a:solidFill>
                <a:latin typeface="Calibri" pitchFamily="34" charset="0"/>
                <a:cs typeface="Calibri" pitchFamily="34" charset="0"/>
                <a:hlinkClick r:id="rId2"/>
              </a:rPr>
              <a:t>www.fiumei-szolnok.sulinet.hu</a:t>
            </a:r>
            <a:endParaRPr lang="hu-HU" sz="2000" dirty="0" smtClean="0">
              <a:solidFill>
                <a:srgbClr val="0F6FC6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hu-HU" sz="2000" dirty="0" smtClean="0">
                <a:solidFill>
                  <a:srgbClr val="0F6FC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9-ES TANKÖNYV</a:t>
            </a:r>
            <a:endParaRPr lang="hu-HU" sz="2000" dirty="0">
              <a:solidFill>
                <a:srgbClr val="0F6FC6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140968"/>
            <a:ext cx="2419350" cy="1895475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636912"/>
            <a:ext cx="1771650" cy="258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3057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8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1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8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8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5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8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5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8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15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8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5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5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7990656" cy="970432"/>
          </a:xfrm>
        </p:spPr>
        <p:txBody>
          <a:bodyPr/>
          <a:lstStyle/>
          <a:p>
            <a:pPr algn="ctr"/>
            <a:r>
              <a:rPr lang="hu-HU" sz="5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 van?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395536" y="1556792"/>
            <a:ext cx="8352928" cy="1800200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Észak Amerika: Alaszka, Kanada D-i része</a:t>
            </a:r>
          </a:p>
          <a:p>
            <a:r>
              <a:rPr lang="hu-HU" sz="28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Eurázsia: Észak-Svédország, Finnország, Nyugat-szibériai-alföld, Közép- szibériai-fennsík, Kelet-európai-síkság</a:t>
            </a:r>
          </a:p>
          <a:p>
            <a:endParaRPr lang="hu-HU" sz="28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Tartalom helye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3284984"/>
            <a:ext cx="6518414" cy="3237480"/>
          </a:xfrm>
        </p:spPr>
      </p:pic>
    </p:spTree>
    <p:extLst>
      <p:ext uri="{BB962C8B-B14F-4D97-AF65-F5344CB8AC3E}">
        <p14:creationId xmlns:p14="http://schemas.microsoft.com/office/powerpoint/2010/main" val="2261621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hu-HU" sz="5600" b="1" dirty="0">
                <a:solidFill>
                  <a:schemeClr val="accent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Éghajlat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340768"/>
            <a:ext cx="8280920" cy="5328592"/>
          </a:xfrm>
        </p:spPr>
        <p:txBody>
          <a:bodyPr>
            <a:normAutofit/>
          </a:bodyPr>
          <a:lstStyle/>
          <a:p>
            <a:pPr algn="just"/>
            <a:r>
              <a:rPr lang="hu-HU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4</a:t>
            </a:r>
            <a:r>
              <a:rPr lang="hu-HU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évszak: tél – hosszú, hideg, sarki szelek uralma</a:t>
            </a:r>
          </a:p>
          <a:p>
            <a:pPr marL="0" indent="0" algn="just">
              <a:buNone/>
            </a:pPr>
            <a:r>
              <a:rPr lang="hu-HU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	 </a:t>
            </a:r>
            <a:r>
              <a:rPr lang="hu-HU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       nyár – rövid, viszonylag meleg, nyugati szelek, csapadékos</a:t>
            </a:r>
          </a:p>
          <a:p>
            <a:pPr marL="0" indent="0" algn="just">
              <a:buNone/>
            </a:pPr>
            <a:r>
              <a:rPr lang="hu-HU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hu-HU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        tavasz, ősz – néhány hetesek</a:t>
            </a:r>
          </a:p>
          <a:p>
            <a:pPr algn="just"/>
            <a:r>
              <a:rPr lang="hu-HU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Földön itt a legnagyobb az évi köz. </a:t>
            </a:r>
            <a:r>
              <a:rPr lang="hu-HU" sz="2400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h</a:t>
            </a:r>
            <a:r>
              <a:rPr lang="hu-HU" sz="2400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őingás</a:t>
            </a:r>
            <a:r>
              <a:rPr lang="hu-HU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hu-HU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(egyes területeken +30 </a:t>
            </a:r>
            <a:r>
              <a:rPr lang="hu-HU" sz="2400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°C-os</a:t>
            </a:r>
            <a:r>
              <a:rPr lang="hu-HU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nyári maximummal és -70 </a:t>
            </a:r>
            <a:r>
              <a:rPr lang="hu-HU" sz="2400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°C-os</a:t>
            </a:r>
            <a:r>
              <a:rPr lang="hu-HU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téli minimummal a 100 </a:t>
            </a:r>
            <a:r>
              <a:rPr lang="hu-HU" sz="2400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°C-ot</a:t>
            </a:r>
            <a:r>
              <a:rPr lang="hu-HU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is elérheti</a:t>
            </a:r>
            <a:r>
              <a:rPr lang="hu-HU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pPr algn="just"/>
            <a:r>
              <a:rPr lang="hu-HU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Éves átlag T fagypont alatt van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4005064"/>
            <a:ext cx="4145915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10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flipH="1">
            <a:off x="611560" y="514352"/>
            <a:ext cx="74240" cy="45719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3568" y="764704"/>
            <a:ext cx="4032448" cy="5544616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hu-HU" sz="28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Csapadék nagy része hó formájában van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hu-HU" sz="28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Csapadék viszonylag kevés (évi 300–600 mm), az éghajlat nedvesnek számít, mert a hideg miatt a párolgás is csekély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hu-HU" sz="28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 tajga északi részein a hótakaró akár kilenc hónapig is megmaradhat</a:t>
            </a:r>
          </a:p>
          <a:p>
            <a:endParaRPr lang="hu-HU" sz="2800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Tartalom helye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476672"/>
            <a:ext cx="3016225" cy="3570226"/>
          </a:xfr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4352923"/>
            <a:ext cx="2996426" cy="2244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302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hu-HU" sz="5600" b="1" dirty="0" smtClean="0">
                <a:solidFill>
                  <a:schemeClr val="accent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Vízjárás</a:t>
            </a:r>
            <a:endParaRPr lang="hu-HU" sz="5600" b="1" dirty="0">
              <a:solidFill>
                <a:schemeClr val="accent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480727"/>
            <a:ext cx="3322712" cy="4968552"/>
          </a:xfrm>
        </p:spPr>
        <p:txBody>
          <a:bodyPr>
            <a:normAutofit/>
          </a:bodyPr>
          <a:lstStyle/>
          <a:p>
            <a:r>
              <a:rPr lang="hu-HU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 folyók ingadozó vízjárásúak</a:t>
            </a:r>
          </a:p>
          <a:p>
            <a:r>
              <a:rPr lang="hu-HU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Év nagy részében befagynak</a:t>
            </a:r>
          </a:p>
          <a:p>
            <a:r>
              <a:rPr lang="hu-HU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Hóolvadáskor áradnak</a:t>
            </a:r>
          </a:p>
          <a:p>
            <a:pPr marL="0" indent="0">
              <a:buNone/>
            </a:pPr>
            <a:endParaRPr lang="hu-HU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1556792"/>
            <a:ext cx="4681087" cy="3456384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4631" y="3789040"/>
            <a:ext cx="1910065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873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hu-HU" sz="5600" b="1" dirty="0" smtClean="0">
                <a:solidFill>
                  <a:schemeClr val="accent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Talaj</a:t>
            </a:r>
            <a:endParaRPr lang="hu-HU" sz="5600" b="1" dirty="0">
              <a:solidFill>
                <a:schemeClr val="accent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484784"/>
            <a:ext cx="8136904" cy="5040560"/>
          </a:xfrm>
        </p:spPr>
        <p:txBody>
          <a:bodyPr>
            <a:normAutofit lnSpcReduction="10000"/>
          </a:bodyPr>
          <a:lstStyle/>
          <a:p>
            <a:r>
              <a:rPr lang="hu-HU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Kevés a tápanyag – nem termékeny</a:t>
            </a:r>
          </a:p>
          <a:p>
            <a:r>
              <a:rPr lang="hu-HU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„A” szintje vékony</a:t>
            </a:r>
          </a:p>
          <a:p>
            <a:r>
              <a:rPr lang="hu-HU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Okai: az avar utánpótlása lassú (a tűlevelek több évig a fán maradnak);a viaszos tűlevelek lassan bomlanak le</a:t>
            </a:r>
            <a:r>
              <a:rPr lang="hu-HU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hu-HU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 lehullott levelek hosszú ideig maradhatnak az erdő </a:t>
            </a:r>
            <a:r>
              <a:rPr lang="hu-HU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talaján - az </a:t>
            </a:r>
            <a:r>
              <a:rPr lang="hu-HU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örökzöld tűlevelek elsavanyítják a </a:t>
            </a:r>
            <a:r>
              <a:rPr lang="hu-HU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talajt</a:t>
            </a:r>
          </a:p>
          <a:p>
            <a:r>
              <a:rPr lang="hu-HU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Sok helyütt jellemző a tőzegesedés, a talaj szinte az egész évben </a:t>
            </a:r>
            <a:r>
              <a:rPr lang="hu-HU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fagyott</a:t>
            </a:r>
          </a:p>
          <a:p>
            <a:r>
              <a:rPr lang="hu-HU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Mezőgazdasági művelésre alkalmatlan</a:t>
            </a:r>
          </a:p>
          <a:p>
            <a:r>
              <a:rPr lang="hu-HU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Talaj neve: </a:t>
            </a:r>
            <a:r>
              <a:rPr lang="hu-HU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podzol</a:t>
            </a:r>
            <a:endParaRPr lang="hu-HU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hu-HU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Nyáron a talaj felső rétege felenged, gyenge párolgás miatt lápok és mocsarak keletkeznek</a:t>
            </a:r>
            <a:endParaRPr lang="hu-HU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332656"/>
            <a:ext cx="2880320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944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5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5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5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5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6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630616" cy="1042440"/>
          </a:xfrm>
        </p:spPr>
        <p:txBody>
          <a:bodyPr/>
          <a:lstStyle/>
          <a:p>
            <a:pPr algn="ctr"/>
            <a:r>
              <a:rPr lang="hu-HU" sz="5600" b="1" dirty="0" smtClean="0">
                <a:solidFill>
                  <a:schemeClr val="accent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Felszínformálás</a:t>
            </a:r>
            <a:endParaRPr lang="hu-HU" sz="5600" b="1" dirty="0">
              <a:solidFill>
                <a:schemeClr val="accent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3814192" cy="4572000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hu-HU" sz="26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 fagyás és olvadás gyakorisága – a kőzetek aprózódása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hu-HU" sz="26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Folyók </a:t>
            </a:r>
            <a:r>
              <a:rPr lang="hu-HU" sz="2600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idóőszakos</a:t>
            </a:r>
            <a:r>
              <a:rPr lang="hu-HU" sz="26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hordalékszállítása</a:t>
            </a:r>
            <a:endParaRPr lang="hu-HU" sz="2600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Tartalom helye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132856"/>
            <a:ext cx="3552394" cy="2664296"/>
          </a:xfr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221088"/>
            <a:ext cx="2920011" cy="2184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715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hu-HU" sz="5600" b="1" dirty="0" smtClean="0">
                <a:solidFill>
                  <a:schemeClr val="accent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Növényzet</a:t>
            </a:r>
            <a:endParaRPr lang="hu-HU" sz="5600" b="1" dirty="0">
              <a:solidFill>
                <a:schemeClr val="accent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2780928"/>
            <a:ext cx="7488832" cy="2664296"/>
          </a:xfrm>
        </p:spPr>
        <p:txBody>
          <a:bodyPr>
            <a:normAutofit/>
          </a:bodyPr>
          <a:lstStyle/>
          <a:p>
            <a:r>
              <a:rPr lang="hu-HU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Szélsőséges időjárást jól tűrő fajok (pl. </a:t>
            </a:r>
            <a:r>
              <a:rPr lang="hu-HU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luc-</a:t>
            </a:r>
            <a:r>
              <a:rPr lang="hu-HU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jegenye-, erdeifenyő….)</a:t>
            </a:r>
          </a:p>
          <a:p>
            <a:r>
              <a:rPr lang="hu-HU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Néhány nyír- és nyárfa csoport</a:t>
            </a:r>
          </a:p>
          <a:p>
            <a:r>
              <a:rPr lang="hu-HU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Vizenyős síkságon – tőzegmoha lápok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394262"/>
            <a:ext cx="1584176" cy="2178242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724654"/>
            <a:ext cx="2466975" cy="1847850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509120"/>
            <a:ext cx="3338513" cy="2224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610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154360" cy="132624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389120"/>
          </a:xfrm>
        </p:spPr>
        <p:txBody>
          <a:bodyPr/>
          <a:lstStyle/>
          <a:p>
            <a:pPr lvl="0">
              <a:buClr>
                <a:srgbClr val="0BD0D9"/>
              </a:buClr>
            </a:pPr>
            <a:r>
              <a:rPr lang="hu-HU" dirty="0">
                <a:solidFill>
                  <a:srgbClr val="0F6FC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Legértékesebb fa: szibériai erdei </a:t>
            </a:r>
            <a:r>
              <a:rPr lang="hu-HU">
                <a:solidFill>
                  <a:srgbClr val="0F6FC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fenyő </a:t>
            </a:r>
            <a:r>
              <a:rPr lang="hu-HU" smtClean="0">
                <a:solidFill>
                  <a:srgbClr val="0F6FC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(olaj dús </a:t>
            </a:r>
            <a:r>
              <a:rPr lang="hu-HU" dirty="0">
                <a:solidFill>
                  <a:srgbClr val="0F6FC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toboza miatt)</a:t>
            </a:r>
          </a:p>
          <a:p>
            <a:pPr lvl="0">
              <a:buClr>
                <a:srgbClr val="0BD0D9"/>
              </a:buClr>
            </a:pPr>
            <a:r>
              <a:rPr lang="hu-HU" dirty="0">
                <a:solidFill>
                  <a:srgbClr val="0F6FC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Cserjeszint uralkodó növényei: áfonya, málna, sokféle ehető gomba</a:t>
            </a:r>
          </a:p>
          <a:p>
            <a:pPr lvl="0">
              <a:buClr>
                <a:srgbClr val="0BD0D9"/>
              </a:buClr>
            </a:pPr>
            <a:r>
              <a:rPr lang="hu-HU" dirty="0">
                <a:solidFill>
                  <a:srgbClr val="0F6FC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Mohaszint vastagsága néha fél méter is </a:t>
            </a:r>
            <a:r>
              <a:rPr lang="hu-HU" dirty="0" smtClean="0">
                <a:solidFill>
                  <a:srgbClr val="0F6FC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lehet</a:t>
            </a:r>
            <a:endParaRPr lang="hu-HU" dirty="0">
              <a:solidFill>
                <a:srgbClr val="0F6FC6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3978656"/>
            <a:ext cx="1943100" cy="2352675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509120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14490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195</TotalTime>
  <Words>288</Words>
  <Application>Microsoft Office PowerPoint</Application>
  <PresentationFormat>On-screen Show (4:3)</PresentationFormat>
  <Paragraphs>53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Áramlás</vt:lpstr>
      <vt:lpstr>Hideg mérsékelt öv</vt:lpstr>
      <vt:lpstr>Hol van?</vt:lpstr>
      <vt:lpstr>Éghajlat</vt:lpstr>
      <vt:lpstr>PowerPoint Presentation</vt:lpstr>
      <vt:lpstr>Vízjárás</vt:lpstr>
      <vt:lpstr>Talaj</vt:lpstr>
      <vt:lpstr>Felszínformálás</vt:lpstr>
      <vt:lpstr>Növényzet</vt:lpstr>
      <vt:lpstr>PowerPoint Presentation</vt:lpstr>
      <vt:lpstr>Állatvilág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Kori</dc:creator>
  <cp:lastModifiedBy>virag</cp:lastModifiedBy>
  <cp:revision>17</cp:revision>
  <dcterms:created xsi:type="dcterms:W3CDTF">2011-05-08T09:05:45Z</dcterms:created>
  <dcterms:modified xsi:type="dcterms:W3CDTF">2011-05-15T19:33:54Z</dcterms:modified>
</cp:coreProperties>
</file>